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6" r:id="rId3"/>
    <p:sldId id="257" r:id="rId4"/>
    <p:sldId id="265" r:id="rId5"/>
    <p:sldId id="278" r:id="rId6"/>
    <p:sldId id="279" r:id="rId7"/>
    <p:sldId id="280" r:id="rId8"/>
    <p:sldId id="281" r:id="rId9"/>
    <p:sldId id="282" r:id="rId10"/>
    <p:sldId id="283" r:id="rId11"/>
    <p:sldId id="271" r:id="rId12"/>
    <p:sldId id="291" r:id="rId13"/>
    <p:sldId id="284" r:id="rId14"/>
    <p:sldId id="285" r:id="rId15"/>
    <p:sldId id="286" r:id="rId16"/>
    <p:sldId id="287" r:id="rId17"/>
    <p:sldId id="288" r:id="rId18"/>
    <p:sldId id="289" r:id="rId19"/>
    <p:sldId id="290" r:id="rId20"/>
    <p:sldId id="273" r:id="rId21"/>
    <p:sldId id="268" r:id="rId22"/>
    <p:sldId id="274" r:id="rId23"/>
    <p:sldId id="275" r:id="rId24"/>
    <p:sldId id="260" r:id="rId25"/>
    <p:sldId id="294" r:id="rId26"/>
    <p:sldId id="267" r:id="rId27"/>
    <p:sldId id="293"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4" autoAdjust="0"/>
    <p:restoredTop sz="94794" autoAdjust="0"/>
  </p:normalViewPr>
  <p:slideViewPr>
    <p:cSldViewPr snapToGrid="0" snapToObjects="1">
      <p:cViewPr varScale="1">
        <p:scale>
          <a:sx n="68" d="100"/>
          <a:sy n="68" d="100"/>
        </p:scale>
        <p:origin x="816"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96619-372A-4E4C-926F-69531A7FB923}" type="datetimeFigureOut">
              <a:rPr lang="de-DE" smtClean="0"/>
              <a:t>30.01.2022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FF060-97C1-974D-BB50-57CAC059549A}" type="slidenum">
              <a:rPr lang="de-DE" smtClean="0"/>
              <a:t>‹Nr.›</a:t>
            </a:fld>
            <a:endParaRPr lang="de-DE"/>
          </a:p>
        </p:txBody>
      </p:sp>
    </p:spTree>
    <p:extLst>
      <p:ext uri="{BB962C8B-B14F-4D97-AF65-F5344CB8AC3E}">
        <p14:creationId xmlns:p14="http://schemas.microsoft.com/office/powerpoint/2010/main" val="2358073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Zufallszahlen sind überall. </a:t>
            </a:r>
          </a:p>
        </p:txBody>
      </p:sp>
      <p:sp>
        <p:nvSpPr>
          <p:cNvPr id="4" name="Foliennummernplatzhalter 3"/>
          <p:cNvSpPr>
            <a:spLocks noGrp="1"/>
          </p:cNvSpPr>
          <p:nvPr>
            <p:ph type="sldNum" sz="quarter" idx="5"/>
          </p:nvPr>
        </p:nvSpPr>
        <p:spPr/>
        <p:txBody>
          <a:bodyPr/>
          <a:lstStyle/>
          <a:p>
            <a:fld id="{5DAFF060-97C1-974D-BB50-57CAC059549A}" type="slidenum">
              <a:rPr lang="de-DE" smtClean="0"/>
              <a:t>1</a:t>
            </a:fld>
            <a:endParaRPr lang="de-DE"/>
          </a:p>
        </p:txBody>
      </p:sp>
    </p:spTree>
    <p:extLst>
      <p:ext uri="{BB962C8B-B14F-4D97-AF65-F5344CB8AC3E}">
        <p14:creationId xmlns:p14="http://schemas.microsoft.com/office/powerpoint/2010/main" val="3562423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warten eine Sekunde mittels der Sleep Funktion. Schließlich wird der Code aufgrund der Schleife unendlich lange wiederholt.</a:t>
            </a:r>
          </a:p>
        </p:txBody>
      </p:sp>
      <p:sp>
        <p:nvSpPr>
          <p:cNvPr id="4" name="Foliennummernplatzhalter 3"/>
          <p:cNvSpPr>
            <a:spLocks noGrp="1"/>
          </p:cNvSpPr>
          <p:nvPr>
            <p:ph type="sldNum" sz="quarter" idx="5"/>
          </p:nvPr>
        </p:nvSpPr>
        <p:spPr/>
        <p:txBody>
          <a:bodyPr/>
          <a:lstStyle/>
          <a:p>
            <a:fld id="{5DAFF060-97C1-974D-BB50-57CAC059549A}" type="slidenum">
              <a:rPr lang="de-DE" smtClean="0"/>
              <a:t>10</a:t>
            </a:fld>
            <a:endParaRPr lang="de-DE"/>
          </a:p>
        </p:txBody>
      </p:sp>
    </p:spTree>
    <p:extLst>
      <p:ext uri="{BB962C8B-B14F-4D97-AF65-F5344CB8AC3E}">
        <p14:creationId xmlns:p14="http://schemas.microsoft.com/office/powerpoint/2010/main" val="185381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wenn wir jetzt den Code ausführen, sieht man, dass im Terminal jede Sekunde eine scheinbar zufällige Zahl erscheint.</a:t>
            </a:r>
          </a:p>
        </p:txBody>
      </p:sp>
      <p:sp>
        <p:nvSpPr>
          <p:cNvPr id="4" name="Foliennummernplatzhalter 3"/>
          <p:cNvSpPr>
            <a:spLocks noGrp="1"/>
          </p:cNvSpPr>
          <p:nvPr>
            <p:ph type="sldNum" sz="quarter" idx="5"/>
          </p:nvPr>
        </p:nvSpPr>
        <p:spPr/>
        <p:txBody>
          <a:bodyPr/>
          <a:lstStyle/>
          <a:p>
            <a:fld id="{5DAFF060-97C1-974D-BB50-57CAC059549A}" type="slidenum">
              <a:rPr lang="de-DE" smtClean="0"/>
              <a:t>11</a:t>
            </a:fld>
            <a:endParaRPr lang="de-DE"/>
          </a:p>
        </p:txBody>
      </p:sp>
    </p:spTree>
    <p:extLst>
      <p:ext uri="{BB962C8B-B14F-4D97-AF65-F5344CB8AC3E}">
        <p14:creationId xmlns:p14="http://schemas.microsoft.com/office/powerpoint/2010/main" val="121019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Allerdings stellt sich jetzt die Frage, wie diese </a:t>
            </a:r>
            <a:r>
              <a:rPr lang="de-DE" dirty="0" err="1"/>
              <a:t>randint</a:t>
            </a:r>
            <a:r>
              <a:rPr lang="de-DE" dirty="0"/>
              <a:t>-Funktion eigentlich funktioniert.</a:t>
            </a:r>
          </a:p>
        </p:txBody>
      </p:sp>
      <p:sp>
        <p:nvSpPr>
          <p:cNvPr id="4" name="Foliennummernplatzhalter 3"/>
          <p:cNvSpPr>
            <a:spLocks noGrp="1"/>
          </p:cNvSpPr>
          <p:nvPr>
            <p:ph type="sldNum" sz="quarter" idx="5"/>
          </p:nvPr>
        </p:nvSpPr>
        <p:spPr/>
        <p:txBody>
          <a:bodyPr/>
          <a:lstStyle/>
          <a:p>
            <a:fld id="{5DAFF060-97C1-974D-BB50-57CAC059549A}" type="slidenum">
              <a:rPr lang="de-DE" smtClean="0"/>
              <a:t>12</a:t>
            </a:fld>
            <a:endParaRPr lang="de-DE"/>
          </a:p>
        </p:txBody>
      </p:sp>
    </p:spTree>
    <p:extLst>
      <p:ext uri="{BB962C8B-B14F-4D97-AF65-F5344CB8AC3E}">
        <p14:creationId xmlns:p14="http://schemas.microsoft.com/office/powerpoint/2010/main" val="387841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dies zu erklären, ersetzen wir sie durch eine eigene „</a:t>
            </a:r>
            <a:r>
              <a:rPr lang="de-DE" dirty="0" err="1"/>
              <a:t>random</a:t>
            </a:r>
            <a:r>
              <a:rPr lang="de-DE" dirty="0"/>
              <a:t>“-Funktion, die wir weiter oben definieren.</a:t>
            </a:r>
          </a:p>
        </p:txBody>
      </p:sp>
      <p:sp>
        <p:nvSpPr>
          <p:cNvPr id="4" name="Foliennummernplatzhalter 3"/>
          <p:cNvSpPr>
            <a:spLocks noGrp="1"/>
          </p:cNvSpPr>
          <p:nvPr>
            <p:ph type="sldNum" sz="quarter" idx="5"/>
          </p:nvPr>
        </p:nvSpPr>
        <p:spPr/>
        <p:txBody>
          <a:bodyPr/>
          <a:lstStyle/>
          <a:p>
            <a:fld id="{5DAFF060-97C1-974D-BB50-57CAC059549A}" type="slidenum">
              <a:rPr lang="de-DE" smtClean="0"/>
              <a:t>13</a:t>
            </a:fld>
            <a:endParaRPr lang="de-DE"/>
          </a:p>
        </p:txBody>
      </p:sp>
    </p:spTree>
    <p:extLst>
      <p:ext uri="{BB962C8B-B14F-4D97-AF65-F5344CB8AC3E}">
        <p14:creationId xmlns:p14="http://schemas.microsoft.com/office/powerpoint/2010/main" val="1284801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Funktion benötigt einen Startwert, den sogenannten Seed. In der </a:t>
            </a:r>
            <a:r>
              <a:rPr lang="de-DE" dirty="0" err="1"/>
              <a:t>random</a:t>
            </a:r>
            <a:r>
              <a:rPr lang="de-DE" dirty="0"/>
              <a:t>-Funktion beziehen wir uns dann auf den </a:t>
            </a:r>
            <a:r>
              <a:rPr lang="de-DE" dirty="0" err="1"/>
              <a:t>seed</a:t>
            </a:r>
            <a:r>
              <a:rPr lang="de-DE" dirty="0"/>
              <a:t>.</a:t>
            </a:r>
          </a:p>
        </p:txBody>
      </p:sp>
      <p:sp>
        <p:nvSpPr>
          <p:cNvPr id="4" name="Foliennummernplatzhalter 3"/>
          <p:cNvSpPr>
            <a:spLocks noGrp="1"/>
          </p:cNvSpPr>
          <p:nvPr>
            <p:ph type="sldNum" sz="quarter" idx="5"/>
          </p:nvPr>
        </p:nvSpPr>
        <p:spPr/>
        <p:txBody>
          <a:bodyPr/>
          <a:lstStyle/>
          <a:p>
            <a:fld id="{5DAFF060-97C1-974D-BB50-57CAC059549A}" type="slidenum">
              <a:rPr lang="de-DE" smtClean="0"/>
              <a:t>14</a:t>
            </a:fld>
            <a:endParaRPr lang="de-DE"/>
          </a:p>
        </p:txBody>
      </p:sp>
    </p:spTree>
    <p:extLst>
      <p:ext uri="{BB962C8B-B14F-4D97-AF65-F5344CB8AC3E}">
        <p14:creationId xmlns:p14="http://schemas.microsoft.com/office/powerpoint/2010/main" val="977752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nächstes bestimmen wir zwei weitere Variablen, a und c als Primzahlen.</a:t>
            </a:r>
          </a:p>
        </p:txBody>
      </p:sp>
      <p:sp>
        <p:nvSpPr>
          <p:cNvPr id="4" name="Foliennummernplatzhalter 3"/>
          <p:cNvSpPr>
            <a:spLocks noGrp="1"/>
          </p:cNvSpPr>
          <p:nvPr>
            <p:ph type="sldNum" sz="quarter" idx="5"/>
          </p:nvPr>
        </p:nvSpPr>
        <p:spPr/>
        <p:txBody>
          <a:bodyPr/>
          <a:lstStyle/>
          <a:p>
            <a:fld id="{5DAFF060-97C1-974D-BB50-57CAC059549A}" type="slidenum">
              <a:rPr lang="de-DE" smtClean="0"/>
              <a:t>15</a:t>
            </a:fld>
            <a:endParaRPr lang="de-DE"/>
          </a:p>
        </p:txBody>
      </p:sp>
    </p:spTree>
    <p:extLst>
      <p:ext uri="{BB962C8B-B14F-4D97-AF65-F5344CB8AC3E}">
        <p14:creationId xmlns:p14="http://schemas.microsoft.com/office/powerpoint/2010/main" val="1536654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dann hier zusammen mit dem Seed zu einem neuen Seed verrechnet werden, ähnlich wie bei einer linearen Funktion.</a:t>
            </a:r>
          </a:p>
        </p:txBody>
      </p:sp>
      <p:sp>
        <p:nvSpPr>
          <p:cNvPr id="4" name="Foliennummernplatzhalter 3"/>
          <p:cNvSpPr>
            <a:spLocks noGrp="1"/>
          </p:cNvSpPr>
          <p:nvPr>
            <p:ph type="sldNum" sz="quarter" idx="5"/>
          </p:nvPr>
        </p:nvSpPr>
        <p:spPr/>
        <p:txBody>
          <a:bodyPr/>
          <a:lstStyle/>
          <a:p>
            <a:fld id="{5DAFF060-97C1-974D-BB50-57CAC059549A}" type="slidenum">
              <a:rPr lang="de-DE" smtClean="0"/>
              <a:t>16</a:t>
            </a:fld>
            <a:endParaRPr lang="de-DE"/>
          </a:p>
        </p:txBody>
      </p:sp>
    </p:spTree>
    <p:extLst>
      <p:ext uri="{BB962C8B-B14F-4D97-AF65-F5344CB8AC3E}">
        <p14:creationId xmlns:p14="http://schemas.microsoft.com/office/powerpoint/2010/main" val="3020924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zu verhindern, dass der Seed unendlich groß wird, brauchen wir noch einen Maximalwert m. Er beträgt 2 hoch 24 und wird mit dem </a:t>
            </a:r>
            <a:r>
              <a:rPr lang="de-DE" dirty="0" err="1"/>
              <a:t>seed</a:t>
            </a:r>
            <a:r>
              <a:rPr lang="de-DE" dirty="0"/>
              <a:t> </a:t>
            </a:r>
            <a:r>
              <a:rPr lang="de-DE" dirty="0" err="1"/>
              <a:t>modulo</a:t>
            </a:r>
            <a:r>
              <a:rPr lang="de-DE" dirty="0"/>
              <a:t> genommen.</a:t>
            </a:r>
          </a:p>
        </p:txBody>
      </p:sp>
      <p:sp>
        <p:nvSpPr>
          <p:cNvPr id="4" name="Foliennummernplatzhalter 3"/>
          <p:cNvSpPr>
            <a:spLocks noGrp="1"/>
          </p:cNvSpPr>
          <p:nvPr>
            <p:ph type="sldNum" sz="quarter" idx="5"/>
          </p:nvPr>
        </p:nvSpPr>
        <p:spPr/>
        <p:txBody>
          <a:bodyPr/>
          <a:lstStyle/>
          <a:p>
            <a:fld id="{5DAFF060-97C1-974D-BB50-57CAC059549A}" type="slidenum">
              <a:rPr lang="de-DE" smtClean="0"/>
              <a:t>17</a:t>
            </a:fld>
            <a:endParaRPr lang="de-DE"/>
          </a:p>
        </p:txBody>
      </p:sp>
    </p:spTree>
    <p:extLst>
      <p:ext uri="{BB962C8B-B14F-4D97-AF65-F5344CB8AC3E}">
        <p14:creationId xmlns:p14="http://schemas.microsoft.com/office/powerpoint/2010/main" val="1694727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Abschließend geben wir den neu berechneten Seed als zahl zwischen 0 und 1 zurück</a:t>
            </a:r>
          </a:p>
        </p:txBody>
      </p:sp>
      <p:sp>
        <p:nvSpPr>
          <p:cNvPr id="4" name="Foliennummernplatzhalter 3"/>
          <p:cNvSpPr>
            <a:spLocks noGrp="1"/>
          </p:cNvSpPr>
          <p:nvPr>
            <p:ph type="sldNum" sz="quarter" idx="5"/>
          </p:nvPr>
        </p:nvSpPr>
        <p:spPr/>
        <p:txBody>
          <a:bodyPr/>
          <a:lstStyle/>
          <a:p>
            <a:fld id="{5DAFF060-97C1-974D-BB50-57CAC059549A}" type="slidenum">
              <a:rPr lang="de-DE" smtClean="0"/>
              <a:t>18</a:t>
            </a:fld>
            <a:endParaRPr lang="de-DE"/>
          </a:p>
        </p:txBody>
      </p:sp>
    </p:spTree>
    <p:extLst>
      <p:ext uri="{BB962C8B-B14F-4D97-AF65-F5344CB8AC3E}">
        <p14:creationId xmlns:p14="http://schemas.microsoft.com/office/powerpoint/2010/main" val="667321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multiplizieren ihn mal zehn und machen das Ergebnis zu einer ganzen Zahl, um eine Zahl zwischen 0 und 10 zu erhalten.</a:t>
            </a:r>
          </a:p>
        </p:txBody>
      </p:sp>
      <p:sp>
        <p:nvSpPr>
          <p:cNvPr id="4" name="Foliennummernplatzhalter 3"/>
          <p:cNvSpPr>
            <a:spLocks noGrp="1"/>
          </p:cNvSpPr>
          <p:nvPr>
            <p:ph type="sldNum" sz="quarter" idx="5"/>
          </p:nvPr>
        </p:nvSpPr>
        <p:spPr/>
        <p:txBody>
          <a:bodyPr/>
          <a:lstStyle/>
          <a:p>
            <a:fld id="{5DAFF060-97C1-974D-BB50-57CAC059549A}" type="slidenum">
              <a:rPr lang="de-DE" smtClean="0"/>
              <a:t>19</a:t>
            </a:fld>
            <a:endParaRPr lang="de-DE"/>
          </a:p>
        </p:txBody>
      </p:sp>
    </p:spTree>
    <p:extLst>
      <p:ext uri="{BB962C8B-B14F-4D97-AF65-F5344CB8AC3E}">
        <p14:creationId xmlns:p14="http://schemas.microsoft.com/office/powerpoint/2010/main" val="1744077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Ob in Auslosungen, Statistiken, Stichproben, oder auch Spielen, und Simulationen, aber </a:t>
            </a:r>
            <a:r>
              <a:rPr lang="de-DE" dirty="0" err="1"/>
              <a:t>vorallem</a:t>
            </a:r>
            <a:r>
              <a:rPr lang="de-DE" dirty="0"/>
              <a:t> in der Kryptographie, wo zufällige Schlüssel zur Sicherung von Daten im Internet verwendet werden. Besonders dort müssen Zahlen so unvorhersehbar wie möglich sein. Einen Computer zufällige Zahlen generieren zu lassen stellt auf ersten Blick kein Problem dar, aber beim genaueren Betrachten </a:t>
            </a:r>
            <a:r>
              <a:rPr lang="de-DE"/>
              <a:t>fällt einem etwas auf…</a:t>
            </a:r>
            <a:endParaRPr lang="de-DE" dirty="0"/>
          </a:p>
        </p:txBody>
      </p:sp>
      <p:sp>
        <p:nvSpPr>
          <p:cNvPr id="4" name="Foliennummernplatzhalter 3"/>
          <p:cNvSpPr>
            <a:spLocks noGrp="1"/>
          </p:cNvSpPr>
          <p:nvPr>
            <p:ph type="sldNum" sz="quarter" idx="5"/>
          </p:nvPr>
        </p:nvSpPr>
        <p:spPr/>
        <p:txBody>
          <a:bodyPr/>
          <a:lstStyle/>
          <a:p>
            <a:fld id="{5DAFF060-97C1-974D-BB50-57CAC059549A}" type="slidenum">
              <a:rPr lang="de-DE" smtClean="0"/>
              <a:t>2</a:t>
            </a:fld>
            <a:endParaRPr lang="de-DE"/>
          </a:p>
        </p:txBody>
      </p:sp>
    </p:spTree>
    <p:extLst>
      <p:ext uri="{BB962C8B-B14F-4D97-AF65-F5344CB8AC3E}">
        <p14:creationId xmlns:p14="http://schemas.microsoft.com/office/powerpoint/2010/main" val="4054922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wir unser neues Programm jetzt ausführen, sehen wir wieder, dass nach einiger Zeit scheinbar zufällige Zahlen gedruckt werden. Dabei ergibt sich dann halt das Problem, dass die Reihenfolge der Zahlen immer gleich sein wird.</a:t>
            </a:r>
          </a:p>
        </p:txBody>
      </p:sp>
      <p:sp>
        <p:nvSpPr>
          <p:cNvPr id="4" name="Foliennummernplatzhalter 3"/>
          <p:cNvSpPr>
            <a:spLocks noGrp="1"/>
          </p:cNvSpPr>
          <p:nvPr>
            <p:ph type="sldNum" sz="quarter" idx="5"/>
          </p:nvPr>
        </p:nvSpPr>
        <p:spPr/>
        <p:txBody>
          <a:bodyPr/>
          <a:lstStyle/>
          <a:p>
            <a:fld id="{5DAFF060-97C1-974D-BB50-57CAC059549A}" type="slidenum">
              <a:rPr lang="de-DE" smtClean="0"/>
              <a:t>20</a:t>
            </a:fld>
            <a:endParaRPr lang="de-DE"/>
          </a:p>
        </p:txBody>
      </p:sp>
    </p:spTree>
    <p:extLst>
      <p:ext uri="{BB962C8B-B14F-4D97-AF65-F5344CB8AC3E}">
        <p14:creationId xmlns:p14="http://schemas.microsoft.com/office/powerpoint/2010/main" val="684962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Dieses Problem lässt sich beheben wenn man physikalische, unvorhersehbarere, Einflüsse zur Hilfe nimmt: zum Beispiel das Wetter, Temperatur, Uhrzeit, Tastaturanschläge, Mausbewegungen, Internetbenutzung, Lautstärke, wie hell oder dunkel es gerade ist , Höhe, Position, aber auch der Akkustand oder die Neigung können einbezogen werden. Wir beschränken uns im Folgenden nur auf die Uhrzeit </a:t>
            </a:r>
          </a:p>
        </p:txBody>
      </p:sp>
      <p:sp>
        <p:nvSpPr>
          <p:cNvPr id="4" name="Foliennummernplatzhalter 3"/>
          <p:cNvSpPr>
            <a:spLocks noGrp="1"/>
          </p:cNvSpPr>
          <p:nvPr>
            <p:ph type="sldNum" sz="quarter" idx="5"/>
          </p:nvPr>
        </p:nvSpPr>
        <p:spPr/>
        <p:txBody>
          <a:bodyPr/>
          <a:lstStyle/>
          <a:p>
            <a:fld id="{5DAFF060-97C1-974D-BB50-57CAC059549A}" type="slidenum">
              <a:rPr lang="de-DE" smtClean="0"/>
              <a:t>21</a:t>
            </a:fld>
            <a:endParaRPr lang="de-DE"/>
          </a:p>
        </p:txBody>
      </p:sp>
    </p:spTree>
    <p:extLst>
      <p:ext uri="{BB962C8B-B14F-4D97-AF65-F5344CB8AC3E}">
        <p14:creationId xmlns:p14="http://schemas.microsoft.com/office/powerpoint/2010/main" val="891052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Zeit zu verwenden, müssen wir nur die </a:t>
            </a:r>
            <a:r>
              <a:rPr lang="de-DE" dirty="0" err="1"/>
              <a:t>funktion</a:t>
            </a:r>
            <a:r>
              <a:rPr lang="de-DE" dirty="0"/>
              <a:t> „time“ importieren und den Seed-wert auf die Zeit in Sekunden setzen.</a:t>
            </a:r>
          </a:p>
        </p:txBody>
      </p:sp>
      <p:sp>
        <p:nvSpPr>
          <p:cNvPr id="4" name="Foliennummernplatzhalter 3"/>
          <p:cNvSpPr>
            <a:spLocks noGrp="1"/>
          </p:cNvSpPr>
          <p:nvPr>
            <p:ph type="sldNum" sz="quarter" idx="5"/>
          </p:nvPr>
        </p:nvSpPr>
        <p:spPr/>
        <p:txBody>
          <a:bodyPr/>
          <a:lstStyle/>
          <a:p>
            <a:fld id="{5DAFF060-97C1-974D-BB50-57CAC059549A}" type="slidenum">
              <a:rPr lang="de-DE" smtClean="0"/>
              <a:t>22</a:t>
            </a:fld>
            <a:endParaRPr lang="de-DE"/>
          </a:p>
        </p:txBody>
      </p:sp>
    </p:spTree>
    <p:extLst>
      <p:ext uri="{BB962C8B-B14F-4D97-AF65-F5344CB8AC3E}">
        <p14:creationId xmlns:p14="http://schemas.microsoft.com/office/powerpoint/2010/main" val="922389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Code jetzt ausgeführt wird, dann wird die Reihenfolge der Zahlen immer anders sein, da die Zeit weiter geht.</a:t>
            </a:r>
          </a:p>
        </p:txBody>
      </p:sp>
      <p:sp>
        <p:nvSpPr>
          <p:cNvPr id="4" name="Foliennummernplatzhalter 3"/>
          <p:cNvSpPr>
            <a:spLocks noGrp="1"/>
          </p:cNvSpPr>
          <p:nvPr>
            <p:ph type="sldNum" sz="quarter" idx="5"/>
          </p:nvPr>
        </p:nvSpPr>
        <p:spPr/>
        <p:txBody>
          <a:bodyPr/>
          <a:lstStyle/>
          <a:p>
            <a:fld id="{5DAFF060-97C1-974D-BB50-57CAC059549A}" type="slidenum">
              <a:rPr lang="de-DE" smtClean="0"/>
              <a:t>23</a:t>
            </a:fld>
            <a:endParaRPr lang="de-DE"/>
          </a:p>
        </p:txBody>
      </p:sp>
    </p:spTree>
    <p:extLst>
      <p:ext uri="{BB962C8B-B14F-4D97-AF65-F5344CB8AC3E}">
        <p14:creationId xmlns:p14="http://schemas.microsoft.com/office/powerpoint/2010/main" val="2308274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echten Anwendungen kann man Bei Windows auf Zufallszahlen  über die Crypto API zugreifen. Auf Linux gibt es eine ähnliche Datei die immer einen scheinbar zufälligen Inhalt hat. Neue Prozessoren haben die  RDRAND Anweisung, mit der man Zufallszahlen auf Hardware-Level noch schneller generieren kann. Auch die meisten Programmiersprachen haben eingebaute </a:t>
            </a:r>
            <a:r>
              <a:rPr lang="de-DE" dirty="0" err="1"/>
              <a:t>zufalls</a:t>
            </a:r>
            <a:r>
              <a:rPr lang="de-DE" dirty="0"/>
              <a:t> Generatoren </a:t>
            </a:r>
          </a:p>
        </p:txBody>
      </p:sp>
      <p:sp>
        <p:nvSpPr>
          <p:cNvPr id="4" name="Foliennummernplatzhalter 3"/>
          <p:cNvSpPr>
            <a:spLocks noGrp="1"/>
          </p:cNvSpPr>
          <p:nvPr>
            <p:ph type="sldNum" sz="quarter" idx="5"/>
          </p:nvPr>
        </p:nvSpPr>
        <p:spPr/>
        <p:txBody>
          <a:bodyPr/>
          <a:lstStyle/>
          <a:p>
            <a:fld id="{5DAFF060-97C1-974D-BB50-57CAC059549A}" type="slidenum">
              <a:rPr lang="de-DE" smtClean="0"/>
              <a:t>24</a:t>
            </a:fld>
            <a:endParaRPr lang="de-DE"/>
          </a:p>
        </p:txBody>
      </p:sp>
    </p:spTree>
    <p:extLst>
      <p:ext uri="{BB962C8B-B14F-4D97-AF65-F5344CB8AC3E}">
        <p14:creationId xmlns:p14="http://schemas.microsoft.com/office/powerpoint/2010/main" val="3433469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Zum Abschluss lässt sich noch einmal zusammenfassend sagen dass es…….sehr viele verschiedene komplexe Algorithmen gibt. Zahlen werden nie „wirklich“ zufällig sein, da im Kern aller Algorithmen mathematische Rechnungen stattfinden. Einfachere Zufallsgeneratoren sind auch schon in wenigen Zeilen Code möglich. Und um die Generatoren zufälliger zu machen bezieht man sich häufig auf externe Faktoren wie zum Beispiel die Zeit oder die Position.</a:t>
            </a:r>
          </a:p>
          <a:p>
            <a:endParaRPr lang="de-DE" dirty="0"/>
          </a:p>
        </p:txBody>
      </p:sp>
      <p:sp>
        <p:nvSpPr>
          <p:cNvPr id="4" name="Foliennummernplatzhalter 3"/>
          <p:cNvSpPr>
            <a:spLocks noGrp="1"/>
          </p:cNvSpPr>
          <p:nvPr>
            <p:ph type="sldNum" sz="quarter" idx="5"/>
          </p:nvPr>
        </p:nvSpPr>
        <p:spPr/>
        <p:txBody>
          <a:bodyPr/>
          <a:lstStyle/>
          <a:p>
            <a:fld id="{5DAFF060-97C1-974D-BB50-57CAC059549A}" type="slidenum">
              <a:rPr lang="de-DE" smtClean="0"/>
              <a:t>25</a:t>
            </a:fld>
            <a:endParaRPr lang="de-DE"/>
          </a:p>
        </p:txBody>
      </p:sp>
    </p:spTree>
    <p:extLst>
      <p:ext uri="{BB962C8B-B14F-4D97-AF65-F5344CB8AC3E}">
        <p14:creationId xmlns:p14="http://schemas.microsoft.com/office/powerpoint/2010/main" val="23229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Zum Abschluss sind hier noch unsere Quellen</a:t>
            </a:r>
          </a:p>
        </p:txBody>
      </p:sp>
      <p:sp>
        <p:nvSpPr>
          <p:cNvPr id="4" name="Foliennummernplatzhalter 3"/>
          <p:cNvSpPr>
            <a:spLocks noGrp="1"/>
          </p:cNvSpPr>
          <p:nvPr>
            <p:ph type="sldNum" sz="quarter" idx="5"/>
          </p:nvPr>
        </p:nvSpPr>
        <p:spPr/>
        <p:txBody>
          <a:bodyPr/>
          <a:lstStyle/>
          <a:p>
            <a:fld id="{5DAFF060-97C1-974D-BB50-57CAC059549A}" type="slidenum">
              <a:rPr lang="de-DE" smtClean="0"/>
              <a:t>26</a:t>
            </a:fld>
            <a:endParaRPr lang="de-DE"/>
          </a:p>
        </p:txBody>
      </p:sp>
    </p:spTree>
    <p:extLst>
      <p:ext uri="{BB962C8B-B14F-4D97-AF65-F5344CB8AC3E}">
        <p14:creationId xmlns:p14="http://schemas.microsoft.com/office/powerpoint/2010/main" val="3572471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ihr die Programme selbst ausprobieren wollt, haben wir alle benutzten Dateien auf ein </a:t>
            </a:r>
            <a:r>
              <a:rPr lang="de-DE" dirty="0" err="1"/>
              <a:t>Github</a:t>
            </a:r>
            <a:r>
              <a:rPr lang="de-DE" dirty="0"/>
              <a:t> </a:t>
            </a:r>
            <a:r>
              <a:rPr lang="de-DE" dirty="0" err="1"/>
              <a:t>repository</a:t>
            </a:r>
            <a:r>
              <a:rPr lang="de-DE" dirty="0"/>
              <a:t> geladen, den Link seht ihr hier. Wir hoffen, das Video hat euch gefallen.</a:t>
            </a:r>
          </a:p>
        </p:txBody>
      </p:sp>
      <p:sp>
        <p:nvSpPr>
          <p:cNvPr id="4" name="Foliennummernplatzhalter 3"/>
          <p:cNvSpPr>
            <a:spLocks noGrp="1"/>
          </p:cNvSpPr>
          <p:nvPr>
            <p:ph type="sldNum" sz="quarter" idx="5"/>
          </p:nvPr>
        </p:nvSpPr>
        <p:spPr/>
        <p:txBody>
          <a:bodyPr/>
          <a:lstStyle/>
          <a:p>
            <a:fld id="{5DAFF060-97C1-974D-BB50-57CAC059549A}" type="slidenum">
              <a:rPr lang="de-DE" smtClean="0"/>
              <a:t>27</a:t>
            </a:fld>
            <a:endParaRPr lang="de-DE"/>
          </a:p>
        </p:txBody>
      </p:sp>
    </p:spTree>
    <p:extLst>
      <p:ext uri="{BB962C8B-B14F-4D97-AF65-F5344CB8AC3E}">
        <p14:creationId xmlns:p14="http://schemas.microsoft.com/office/powerpoint/2010/main" val="379272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Problem hierbei besteht darin, dass Computer durch </a:t>
            </a:r>
            <a:r>
              <a:rPr lang="de-DE" dirty="0" err="1"/>
              <a:t>Berechnnungen</a:t>
            </a:r>
            <a:r>
              <a:rPr lang="de-DE" dirty="0"/>
              <a:t> eigentlich keine zufällige Zahlen berechnen kann.  </a:t>
            </a:r>
          </a:p>
        </p:txBody>
      </p:sp>
      <p:sp>
        <p:nvSpPr>
          <p:cNvPr id="4" name="Foliennummernplatzhalter 3"/>
          <p:cNvSpPr>
            <a:spLocks noGrp="1"/>
          </p:cNvSpPr>
          <p:nvPr>
            <p:ph type="sldNum" sz="quarter" idx="5"/>
          </p:nvPr>
        </p:nvSpPr>
        <p:spPr/>
        <p:txBody>
          <a:bodyPr/>
          <a:lstStyle/>
          <a:p>
            <a:fld id="{5DAFF060-97C1-974D-BB50-57CAC059549A}" type="slidenum">
              <a:rPr lang="de-DE" smtClean="0"/>
              <a:t>3</a:t>
            </a:fld>
            <a:endParaRPr lang="de-DE"/>
          </a:p>
        </p:txBody>
      </p:sp>
    </p:spTree>
    <p:extLst>
      <p:ext uri="{BB962C8B-B14F-4D97-AF65-F5344CB8AC3E}">
        <p14:creationId xmlns:p14="http://schemas.microsoft.com/office/powerpoint/2010/main" val="3327120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Erscheinen nur zufällig, entstehen aber </a:t>
            </a:r>
            <a:r>
              <a:rPr lang="de-DE" dirty="0" err="1"/>
              <a:t>duch</a:t>
            </a:r>
            <a:r>
              <a:rPr lang="de-DE" dirty="0"/>
              <a:t> die Berechnungen verschiedener Algorithmen. Man benutzt dabei Primzahlen, weil Wiederholung in der Zahlenfolge damit unwahrscheinlich sind. Ein relativ einfacher Zahlengenerator ist dabei der sogenannte Lineare Kongruenzgenerator, den wir im Folgenden uns genauer anschauen werden.</a:t>
            </a:r>
          </a:p>
        </p:txBody>
      </p:sp>
      <p:sp>
        <p:nvSpPr>
          <p:cNvPr id="4" name="Foliennummernplatzhalter 3"/>
          <p:cNvSpPr>
            <a:spLocks noGrp="1"/>
          </p:cNvSpPr>
          <p:nvPr>
            <p:ph type="sldNum" sz="quarter" idx="5"/>
          </p:nvPr>
        </p:nvSpPr>
        <p:spPr/>
        <p:txBody>
          <a:bodyPr/>
          <a:lstStyle/>
          <a:p>
            <a:fld id="{5DAFF060-97C1-974D-BB50-57CAC059549A}" type="slidenum">
              <a:rPr lang="de-DE" smtClean="0"/>
              <a:t>4</a:t>
            </a:fld>
            <a:endParaRPr lang="de-DE"/>
          </a:p>
        </p:txBody>
      </p:sp>
    </p:spTree>
    <p:extLst>
      <p:ext uri="{BB962C8B-B14F-4D97-AF65-F5344CB8AC3E}">
        <p14:creationId xmlns:p14="http://schemas.microsoft.com/office/powerpoint/2010/main" val="346547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Versuchen wir also mal ein kleines Testprogramm für unseren Zufallsgenerator zu schreiben. Dafür verwende ich die Programmiersprache Python, da sie leicht zu schreiben und lesen ist.</a:t>
            </a:r>
          </a:p>
        </p:txBody>
      </p:sp>
      <p:sp>
        <p:nvSpPr>
          <p:cNvPr id="4" name="Foliennummernplatzhalter 3"/>
          <p:cNvSpPr>
            <a:spLocks noGrp="1"/>
          </p:cNvSpPr>
          <p:nvPr>
            <p:ph type="sldNum" sz="quarter" idx="5"/>
          </p:nvPr>
        </p:nvSpPr>
        <p:spPr/>
        <p:txBody>
          <a:bodyPr/>
          <a:lstStyle/>
          <a:p>
            <a:fld id="{5DAFF060-97C1-974D-BB50-57CAC059549A}" type="slidenum">
              <a:rPr lang="de-DE" smtClean="0"/>
              <a:t>5</a:t>
            </a:fld>
            <a:endParaRPr lang="de-DE"/>
          </a:p>
        </p:txBody>
      </p:sp>
    </p:spTree>
    <p:extLst>
      <p:ext uri="{BB962C8B-B14F-4D97-AF65-F5344CB8AC3E}">
        <p14:creationId xmlns:p14="http://schemas.microsoft.com/office/powerpoint/2010/main" val="1957031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Zuerst importieren wir zwei bereits vorgegebene Funktionen die wir später brauchen.</a:t>
            </a:r>
          </a:p>
        </p:txBody>
      </p:sp>
      <p:sp>
        <p:nvSpPr>
          <p:cNvPr id="4" name="Foliennummernplatzhalter 3"/>
          <p:cNvSpPr>
            <a:spLocks noGrp="1"/>
          </p:cNvSpPr>
          <p:nvPr>
            <p:ph type="sldNum" sz="quarter" idx="5"/>
          </p:nvPr>
        </p:nvSpPr>
        <p:spPr/>
        <p:txBody>
          <a:bodyPr/>
          <a:lstStyle/>
          <a:p>
            <a:fld id="{5DAFF060-97C1-974D-BB50-57CAC059549A}" type="slidenum">
              <a:rPr lang="de-DE" smtClean="0"/>
              <a:t>6</a:t>
            </a:fld>
            <a:endParaRPr lang="de-DE"/>
          </a:p>
        </p:txBody>
      </p:sp>
    </p:spTree>
    <p:extLst>
      <p:ext uri="{BB962C8B-B14F-4D97-AF65-F5344CB8AC3E}">
        <p14:creationId xmlns:p14="http://schemas.microsoft.com/office/powerpoint/2010/main" val="2664305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beginnt der eigentliche Code, in dem wir erstmal eine unendliche Schleife definieren.</a:t>
            </a:r>
          </a:p>
        </p:txBody>
      </p:sp>
      <p:sp>
        <p:nvSpPr>
          <p:cNvPr id="4" name="Foliennummernplatzhalter 3"/>
          <p:cNvSpPr>
            <a:spLocks noGrp="1"/>
          </p:cNvSpPr>
          <p:nvPr>
            <p:ph type="sldNum" sz="quarter" idx="5"/>
          </p:nvPr>
        </p:nvSpPr>
        <p:spPr/>
        <p:txBody>
          <a:bodyPr/>
          <a:lstStyle/>
          <a:p>
            <a:fld id="{5DAFF060-97C1-974D-BB50-57CAC059549A}" type="slidenum">
              <a:rPr lang="de-DE" smtClean="0"/>
              <a:t>7</a:t>
            </a:fld>
            <a:endParaRPr lang="de-DE"/>
          </a:p>
        </p:txBody>
      </p:sp>
    </p:spTree>
    <p:extLst>
      <p:ext uri="{BB962C8B-B14F-4D97-AF65-F5344CB8AC3E}">
        <p14:creationId xmlns:p14="http://schemas.microsoft.com/office/powerpoint/2010/main" val="2117403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Schleife erstellen wir dann die Variable „</a:t>
            </a:r>
            <a:r>
              <a:rPr lang="de-DE" dirty="0" err="1"/>
              <a:t>number</a:t>
            </a:r>
            <a:r>
              <a:rPr lang="de-DE" dirty="0"/>
              <a:t>“, die wir auf einen quasi-zufälligen Wert zwischen 0 und 10 setzen.</a:t>
            </a:r>
          </a:p>
        </p:txBody>
      </p:sp>
      <p:sp>
        <p:nvSpPr>
          <p:cNvPr id="4" name="Foliennummernplatzhalter 3"/>
          <p:cNvSpPr>
            <a:spLocks noGrp="1"/>
          </p:cNvSpPr>
          <p:nvPr>
            <p:ph type="sldNum" sz="quarter" idx="5"/>
          </p:nvPr>
        </p:nvSpPr>
        <p:spPr/>
        <p:txBody>
          <a:bodyPr/>
          <a:lstStyle/>
          <a:p>
            <a:fld id="{5DAFF060-97C1-974D-BB50-57CAC059549A}" type="slidenum">
              <a:rPr lang="de-DE" smtClean="0"/>
              <a:t>8</a:t>
            </a:fld>
            <a:endParaRPr lang="de-DE"/>
          </a:p>
        </p:txBody>
      </p:sp>
    </p:spTree>
    <p:extLst>
      <p:ext uri="{BB962C8B-B14F-4D97-AF65-F5344CB8AC3E}">
        <p14:creationId xmlns:p14="http://schemas.microsoft.com/office/powerpoint/2010/main" val="290905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Danach geben wir diese Nummer im Terminal mittels dem „</a:t>
            </a:r>
            <a:r>
              <a:rPr lang="de-DE" dirty="0" err="1"/>
              <a:t>print</a:t>
            </a:r>
            <a:r>
              <a:rPr lang="de-DE" dirty="0"/>
              <a:t>“-Befehl aus…</a:t>
            </a:r>
          </a:p>
        </p:txBody>
      </p:sp>
      <p:sp>
        <p:nvSpPr>
          <p:cNvPr id="4" name="Foliennummernplatzhalter 3"/>
          <p:cNvSpPr>
            <a:spLocks noGrp="1"/>
          </p:cNvSpPr>
          <p:nvPr>
            <p:ph type="sldNum" sz="quarter" idx="5"/>
          </p:nvPr>
        </p:nvSpPr>
        <p:spPr/>
        <p:txBody>
          <a:bodyPr/>
          <a:lstStyle/>
          <a:p>
            <a:fld id="{5DAFF060-97C1-974D-BB50-57CAC059549A}" type="slidenum">
              <a:rPr lang="de-DE" smtClean="0"/>
              <a:t>9</a:t>
            </a:fld>
            <a:endParaRPr lang="de-DE"/>
          </a:p>
        </p:txBody>
      </p:sp>
    </p:spTree>
    <p:extLst>
      <p:ext uri="{BB962C8B-B14F-4D97-AF65-F5344CB8AC3E}">
        <p14:creationId xmlns:p14="http://schemas.microsoft.com/office/powerpoint/2010/main" val="832890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CDCF5A-FA0D-CA48-AD34-F6A2F11E668E}"/>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34D52DB-434F-614E-9821-5C0BE12198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745B7997-BEB8-104F-877D-94BA6FD0989F}"/>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5" name="Fußzeilenplatzhalter 4">
            <a:extLst>
              <a:ext uri="{FF2B5EF4-FFF2-40B4-BE49-F238E27FC236}">
                <a16:creationId xmlns:a16="http://schemas.microsoft.com/office/drawing/2014/main" id="{E788892C-1B80-6B45-BCAB-9A5B5C64634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1A3AEAA-ABE8-3941-8850-4A0D338EC49D}"/>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32381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0CAD7B-04B2-6841-B1FC-6B8A52C385B5}"/>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FA784C3-0A1A-4041-9B2F-5539C910FFB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81249F5-115B-2748-8034-F34501A4E040}"/>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5" name="Fußzeilenplatzhalter 4">
            <a:extLst>
              <a:ext uri="{FF2B5EF4-FFF2-40B4-BE49-F238E27FC236}">
                <a16:creationId xmlns:a16="http://schemas.microsoft.com/office/drawing/2014/main" id="{681E3C9F-D060-F34B-AF74-E1C4A175F33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CA6271A-BE92-D84E-99C1-311C7AE0CAA7}"/>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164265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0963BE1-EE62-6548-B5D9-9D0078460D4D}"/>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BC82AADC-64D5-FC46-9BC4-50DDAEC1093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A213953-2431-E841-A22E-10C744BCA381}"/>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5" name="Fußzeilenplatzhalter 4">
            <a:extLst>
              <a:ext uri="{FF2B5EF4-FFF2-40B4-BE49-F238E27FC236}">
                <a16:creationId xmlns:a16="http://schemas.microsoft.com/office/drawing/2014/main" id="{2AB7799D-7ABD-5B43-B813-E1286A8F0C5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E70C13D-CAD9-AC4C-BD96-64F9A91BBA52}"/>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3946952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E1626-102D-884A-8BDB-E562A1875E9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60715F9-9830-3D4C-BB46-6E8450BE2FF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9F220C3-B8F2-6746-86E7-C7EB040C6DD8}"/>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5" name="Fußzeilenplatzhalter 4">
            <a:extLst>
              <a:ext uri="{FF2B5EF4-FFF2-40B4-BE49-F238E27FC236}">
                <a16:creationId xmlns:a16="http://schemas.microsoft.com/office/drawing/2014/main" id="{0CD6198F-F2F4-6F4C-80B7-BE0BB7A7497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88CD0E7-7CD6-364B-8825-D016DB131249}"/>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3396464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4119F4-97B5-1241-94B2-D30D9019573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3B5B05D8-0D19-2144-9E5A-F10A251D3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E83CBA2-BDF4-F243-B5A5-3D40943E1E08}"/>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5" name="Fußzeilenplatzhalter 4">
            <a:extLst>
              <a:ext uri="{FF2B5EF4-FFF2-40B4-BE49-F238E27FC236}">
                <a16:creationId xmlns:a16="http://schemas.microsoft.com/office/drawing/2014/main" id="{459664FC-A5ED-D549-A68B-BAB28F9B18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BD45AD9-4CCD-1444-AE11-D30C8D747852}"/>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379663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4BEB1C-A1E2-5F42-94D1-2224FC7E6F0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FE6484A-A005-224D-9040-B85FB43CBB6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03B8303-C061-F34D-A627-D52B6473EEB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3A8221A-48B8-A242-80F0-B79BB9B67443}"/>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6" name="Fußzeilenplatzhalter 5">
            <a:extLst>
              <a:ext uri="{FF2B5EF4-FFF2-40B4-BE49-F238E27FC236}">
                <a16:creationId xmlns:a16="http://schemas.microsoft.com/office/drawing/2014/main" id="{ED338988-BCB3-194E-8E2C-7524C0A70EC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83ADD40-660E-5646-B8F8-F69A309CEC09}"/>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386226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C32574-6ADF-6B47-AAA2-59EE28D7AA3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93F36E0-0DAA-624A-9954-40A06DC3E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919DE48-C6C9-AC48-BA1B-FD40AD100B1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7318B17-5C9B-6B42-9B97-F296571F33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366E214-4B23-604D-8B69-16BF4531ECF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8A602B2-F5E7-064A-AF03-8D13F6916782}"/>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8" name="Fußzeilenplatzhalter 7">
            <a:extLst>
              <a:ext uri="{FF2B5EF4-FFF2-40B4-BE49-F238E27FC236}">
                <a16:creationId xmlns:a16="http://schemas.microsoft.com/office/drawing/2014/main" id="{C2CFB4B5-F69F-2E4B-BA85-344C365B471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1B70560-3637-E048-827E-E760279315B3}"/>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1922476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4CCD1-6029-2443-B2B7-D302ADCA1CC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94CFE76-104E-1444-BBE9-D80E6FBB5881}"/>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4" name="Fußzeilenplatzhalter 3">
            <a:extLst>
              <a:ext uri="{FF2B5EF4-FFF2-40B4-BE49-F238E27FC236}">
                <a16:creationId xmlns:a16="http://schemas.microsoft.com/office/drawing/2014/main" id="{3B67A1FE-DDCB-BD41-A76C-DA572FC3689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EA195CE-1150-2F4C-9344-E23CBF494F7D}"/>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146271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AB60B0B-0AA0-214D-BC8E-63D0B8090DA9}"/>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3" name="Fußzeilenplatzhalter 2">
            <a:extLst>
              <a:ext uri="{FF2B5EF4-FFF2-40B4-BE49-F238E27FC236}">
                <a16:creationId xmlns:a16="http://schemas.microsoft.com/office/drawing/2014/main" id="{2A7D35B0-891A-7947-B791-C422D0B1EF2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FB0C992-355C-8B48-9402-4C45655FB002}"/>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1619659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29917D-1E03-9542-9025-1470040FE64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2FEFAB9-8173-0B47-BBA6-A45A928815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C6708B8-64AE-B849-9577-31948C869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653511D-FCC5-464A-BA8B-ABCE7BA59EF6}"/>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6" name="Fußzeilenplatzhalter 5">
            <a:extLst>
              <a:ext uri="{FF2B5EF4-FFF2-40B4-BE49-F238E27FC236}">
                <a16:creationId xmlns:a16="http://schemas.microsoft.com/office/drawing/2014/main" id="{F270C509-5B2C-EB40-A702-83BD1D7E981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8C521B-2FA1-2C4F-8510-440DA0DAF027}"/>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162583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AF36C2-AF60-7649-951B-615698757F1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DE2D4F6-EC1F-2143-922A-F8B15E9A30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F8D3471-E60F-6246-AA5A-86B31740E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F63A54F-3ED9-374B-9776-3D4AE7FF5BCE}"/>
              </a:ext>
            </a:extLst>
          </p:cNvPr>
          <p:cNvSpPr>
            <a:spLocks noGrp="1"/>
          </p:cNvSpPr>
          <p:nvPr>
            <p:ph type="dt" sz="half" idx="10"/>
          </p:nvPr>
        </p:nvSpPr>
        <p:spPr/>
        <p:txBody>
          <a:bodyPr/>
          <a:lstStyle/>
          <a:p>
            <a:fld id="{36A4197B-112C-E74D-91F3-A19D01536C11}" type="datetimeFigureOut">
              <a:rPr lang="de-DE" smtClean="0"/>
              <a:t>30.01.2022</a:t>
            </a:fld>
            <a:endParaRPr lang="de-DE"/>
          </a:p>
        </p:txBody>
      </p:sp>
      <p:sp>
        <p:nvSpPr>
          <p:cNvPr id="6" name="Fußzeilenplatzhalter 5">
            <a:extLst>
              <a:ext uri="{FF2B5EF4-FFF2-40B4-BE49-F238E27FC236}">
                <a16:creationId xmlns:a16="http://schemas.microsoft.com/office/drawing/2014/main" id="{665B04FD-17D7-5E47-8C32-91C9B46DF64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C5B571D-8AC9-6D46-B887-60EA25A6C1B2}"/>
              </a:ext>
            </a:extLst>
          </p:cNvPr>
          <p:cNvSpPr>
            <a:spLocks noGrp="1"/>
          </p:cNvSpPr>
          <p:nvPr>
            <p:ph type="sldNum" sz="quarter" idx="12"/>
          </p:nvPr>
        </p:nvSpPr>
        <p:spPr/>
        <p:txBody>
          <a:bodyPr/>
          <a:lstStyle/>
          <a:p>
            <a:fld id="{7229FF50-31A2-B041-BE0B-E18FA819D896}" type="slidenum">
              <a:rPr lang="de-DE" smtClean="0"/>
              <a:t>‹Nr.›</a:t>
            </a:fld>
            <a:endParaRPr lang="de-DE"/>
          </a:p>
        </p:txBody>
      </p:sp>
    </p:spTree>
    <p:extLst>
      <p:ext uri="{BB962C8B-B14F-4D97-AF65-F5344CB8AC3E}">
        <p14:creationId xmlns:p14="http://schemas.microsoft.com/office/powerpoint/2010/main" val="367457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3B2939C-A5A1-314F-A507-6F4D04CDB2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9E1A50B-247B-A848-BD07-9590FDC62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245CFBF-F5C5-A444-A134-029B80CEFF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4197B-112C-E74D-91F3-A19D01536C11}" type="datetimeFigureOut">
              <a:rPr lang="de-DE" smtClean="0"/>
              <a:t>30.01.2022</a:t>
            </a:fld>
            <a:endParaRPr lang="de-DE"/>
          </a:p>
        </p:txBody>
      </p:sp>
      <p:sp>
        <p:nvSpPr>
          <p:cNvPr id="5" name="Fußzeilenplatzhalter 4">
            <a:extLst>
              <a:ext uri="{FF2B5EF4-FFF2-40B4-BE49-F238E27FC236}">
                <a16:creationId xmlns:a16="http://schemas.microsoft.com/office/drawing/2014/main" id="{BF1D83DD-6E17-2947-AFD6-FB30182F1F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4439AF4F-B194-894F-A655-8B776F8DA9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29FF50-31A2-B041-BE0B-E18FA819D896}" type="slidenum">
              <a:rPr lang="de-DE" smtClean="0"/>
              <a:t>‹Nr.›</a:t>
            </a:fld>
            <a:endParaRPr lang="de-DE"/>
          </a:p>
        </p:txBody>
      </p:sp>
    </p:spTree>
    <p:extLst>
      <p:ext uri="{BB962C8B-B14F-4D97-AF65-F5344CB8AC3E}">
        <p14:creationId xmlns:p14="http://schemas.microsoft.com/office/powerpoint/2010/main" val="2871137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python.org/static/img/python-logo.png" TargetMode="External"/><Relationship Id="rId7" Type="http://schemas.openxmlformats.org/officeDocument/2006/relationships/hyperlink" Target="https://www.dictionary.com/e/wp-content/uploads/2018/06/greater-than-sign-2.jp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m.media-amazon.com/images/I/81aZpK8SLfL._AC_SL1500_.jpg" TargetMode="External"/><Relationship Id="rId5" Type="http://schemas.openxmlformats.org/officeDocument/2006/relationships/hyperlink" Target="https://commons.wikimedia.org/wiki/File:Tux.svg" TargetMode="External"/><Relationship Id="rId4" Type="http://schemas.openxmlformats.org/officeDocument/2006/relationships/hyperlink" Target="https://en.wikipedia.org/wiki/File:Windows_logo_-_2012.svg"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Random_number_generation" TargetMode="External"/><Relationship Id="rId3" Type="http://schemas.openxmlformats.org/officeDocument/2006/relationships/hyperlink" Target="https://en.wikipedia.org/wiki/Entropy_(computing)" TargetMode="External"/><Relationship Id="rId7" Type="http://schemas.openxmlformats.org/officeDocument/2006/relationships/hyperlink" Target="https://en.wikipedia.org/wiki/Pseudorandom_number_generator" TargetMode="External"/><Relationship Id="rId12" Type="http://schemas.openxmlformats.org/officeDocument/2006/relationships/hyperlink" Target="https://www.youtube.com/watch?v=1cUUfMeOijg&amp;ab_channel=TomScot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stackoverflow.com/questions/26771329/is-there-any-legitimate-use-for-intels-rdrand" TargetMode="External"/><Relationship Id="rId11" Type="http://schemas.openxmlformats.org/officeDocument/2006/relationships/hyperlink" Target="https://www.random.org/" TargetMode="External"/><Relationship Id="rId5" Type="http://schemas.openxmlformats.org/officeDocument/2006/relationships/hyperlink" Target="https://en.wikipedia.org/wiki/RDRAND" TargetMode="External"/><Relationship Id="rId10" Type="http://schemas.openxmlformats.org/officeDocument/2006/relationships/hyperlink" Target="https://de.wikipedia.org/wiki/Kongruenzgenerator" TargetMode="External"/><Relationship Id="rId4" Type="http://schemas.openxmlformats.org/officeDocument/2006/relationships/hyperlink" Target="https://stackoverflow.com/questions/1558321/how-do-i-generate-random-numbers-in-a-microcontroller-efficiently" TargetMode="External"/><Relationship Id="rId9" Type="http://schemas.openxmlformats.org/officeDocument/2006/relationships/hyperlink" Target="https://en.wikipedia.org/wiki/Linear_congruential_generato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9A566-80A8-C34A-AD54-D0F7DEED59FD}"/>
              </a:ext>
            </a:extLst>
          </p:cNvPr>
          <p:cNvSpPr>
            <a:spLocks noGrp="1"/>
          </p:cNvSpPr>
          <p:nvPr>
            <p:ph type="ctrTitle"/>
          </p:nvPr>
        </p:nvSpPr>
        <p:spPr/>
        <p:txBody>
          <a:bodyPr/>
          <a:lstStyle/>
          <a:p>
            <a:r>
              <a:rPr lang="de-DE" b="1" dirty="0"/>
              <a:t>Wie Computer zufällige Zahlen generieren</a:t>
            </a:r>
          </a:p>
        </p:txBody>
      </p:sp>
    </p:spTree>
    <p:extLst>
      <p:ext uri="{BB962C8B-B14F-4D97-AF65-F5344CB8AC3E}">
        <p14:creationId xmlns:p14="http://schemas.microsoft.com/office/powerpoint/2010/main" val="416246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8E6CCA46-6DA8-49A4-BDA4-C8F8230EEF0B}"/>
              </a:ext>
            </a:extLst>
          </p:cNvPr>
          <p:cNvPicPr>
            <a:picLocks noGrp="1" noChangeAspect="1"/>
          </p:cNvPicPr>
          <p:nvPr>
            <p:ph idx="1"/>
          </p:nvPr>
        </p:nvPicPr>
        <p:blipFill>
          <a:blip r:embed="rId3"/>
          <a:stretch>
            <a:fillRect/>
          </a:stretch>
        </p:blipFill>
        <p:spPr>
          <a:xfrm>
            <a:off x="0" y="158750"/>
            <a:ext cx="12192000" cy="6540499"/>
          </a:xfrm>
        </p:spPr>
      </p:pic>
      <p:sp>
        <p:nvSpPr>
          <p:cNvPr id="5" name="Pfeil: nach rechts 4">
            <a:extLst>
              <a:ext uri="{FF2B5EF4-FFF2-40B4-BE49-F238E27FC236}">
                <a16:creationId xmlns:a16="http://schemas.microsoft.com/office/drawing/2014/main" id="{1A137B11-D9F4-4C25-A7CC-DDDF9037EC8E}"/>
              </a:ext>
            </a:extLst>
          </p:cNvPr>
          <p:cNvSpPr/>
          <p:nvPr/>
        </p:nvSpPr>
        <p:spPr>
          <a:xfrm>
            <a:off x="1935804" y="2855880"/>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D194B3F-C9CB-4DB8-AFBD-A4D90FC8BC37}"/>
              </a:ext>
            </a:extLst>
          </p:cNvPr>
          <p:cNvSpPr txBox="1"/>
          <p:nvPr/>
        </p:nvSpPr>
        <p:spPr>
          <a:xfrm>
            <a:off x="694759" y="2528009"/>
            <a:ext cx="971741" cy="1015663"/>
          </a:xfrm>
          <a:prstGeom prst="rect">
            <a:avLst/>
          </a:prstGeom>
          <a:noFill/>
        </p:spPr>
        <p:txBody>
          <a:bodyPr wrap="none" rtlCol="0">
            <a:spAutoFit/>
          </a:bodyPr>
          <a:lstStyle/>
          <a:p>
            <a:r>
              <a:rPr lang="de-DE" sz="6000" dirty="0"/>
              <a:t>⌛</a:t>
            </a:r>
          </a:p>
        </p:txBody>
      </p:sp>
    </p:spTree>
    <p:extLst>
      <p:ext uri="{BB962C8B-B14F-4D97-AF65-F5344CB8AC3E}">
        <p14:creationId xmlns:p14="http://schemas.microsoft.com/office/powerpoint/2010/main" val="381194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8" name="2021-12-20 11-58-07">
            <a:hlinkClick r:id="" action="ppaction://media"/>
            <a:extLst>
              <a:ext uri="{FF2B5EF4-FFF2-40B4-BE49-F238E27FC236}">
                <a16:creationId xmlns:a16="http://schemas.microsoft.com/office/drawing/2014/main" id="{55A96EB8-552D-4D92-A985-7B4E765DC35F}"/>
              </a:ext>
            </a:extLst>
          </p:cNvPr>
          <p:cNvPicPr>
            <a:picLocks noGrp="1" noChangeAspect="1"/>
          </p:cNvPicPr>
          <p:nvPr>
            <p:ph idx="1"/>
            <a:videoFile r:link="rId1"/>
            <p:extLst>
              <p:ext uri="{DAA4B4D4-6D71-4841-9C94-3DE7FCFB9230}">
                <p14:media xmlns:p14="http://schemas.microsoft.com/office/powerpoint/2010/main" r:embed="rId2">
                  <p14:trim st="2752" end="3137"/>
                </p14:media>
              </p:ext>
            </p:extLst>
          </p:nvPr>
        </p:nvPicPr>
        <p:blipFill>
          <a:blip r:embed="rId5"/>
          <a:stretch>
            <a:fillRect/>
          </a:stretch>
        </p:blipFill>
        <p:spPr>
          <a:xfrm>
            <a:off x="0" y="0"/>
            <a:ext cx="12192000" cy="6858000"/>
          </a:xfrm>
        </p:spPr>
      </p:pic>
    </p:spTree>
    <p:extLst>
      <p:ext uri="{BB962C8B-B14F-4D97-AF65-F5344CB8AC3E}">
        <p14:creationId xmlns:p14="http://schemas.microsoft.com/office/powerpoint/2010/main" val="141468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8E6CCA46-6DA8-49A4-BDA4-C8F8230EEF0B}"/>
              </a:ext>
            </a:extLst>
          </p:cNvPr>
          <p:cNvPicPr>
            <a:picLocks noGrp="1" noChangeAspect="1"/>
          </p:cNvPicPr>
          <p:nvPr>
            <p:ph idx="1"/>
          </p:nvPr>
        </p:nvPicPr>
        <p:blipFill>
          <a:blip r:embed="rId3"/>
          <a:stretch>
            <a:fillRect/>
          </a:stretch>
        </p:blipFill>
        <p:spPr>
          <a:xfrm>
            <a:off x="0" y="158750"/>
            <a:ext cx="12192000" cy="6540499"/>
          </a:xfrm>
        </p:spPr>
      </p:pic>
      <p:sp>
        <p:nvSpPr>
          <p:cNvPr id="2" name="Textfeld 1">
            <a:extLst>
              <a:ext uri="{FF2B5EF4-FFF2-40B4-BE49-F238E27FC236}">
                <a16:creationId xmlns:a16="http://schemas.microsoft.com/office/drawing/2014/main" id="{AF424A89-10BD-434A-80E7-756A06122CD8}"/>
              </a:ext>
            </a:extLst>
          </p:cNvPr>
          <p:cNvSpPr txBox="1"/>
          <p:nvPr/>
        </p:nvSpPr>
        <p:spPr>
          <a:xfrm>
            <a:off x="4736592" y="1228706"/>
            <a:ext cx="457200" cy="1015663"/>
          </a:xfrm>
          <a:prstGeom prst="rect">
            <a:avLst/>
          </a:prstGeom>
          <a:noFill/>
        </p:spPr>
        <p:txBody>
          <a:bodyPr wrap="square" rtlCol="0">
            <a:spAutoFit/>
          </a:bodyPr>
          <a:lstStyle/>
          <a:p>
            <a:r>
              <a:rPr lang="de-DE" sz="6000" dirty="0"/>
              <a:t>❓</a:t>
            </a:r>
          </a:p>
        </p:txBody>
      </p:sp>
      <p:sp>
        <p:nvSpPr>
          <p:cNvPr id="3" name="Textfeld 2">
            <a:extLst>
              <a:ext uri="{FF2B5EF4-FFF2-40B4-BE49-F238E27FC236}">
                <a16:creationId xmlns:a16="http://schemas.microsoft.com/office/drawing/2014/main" id="{C09BD7BB-9018-44F6-98CF-18538CFCC7C6}"/>
              </a:ext>
            </a:extLst>
          </p:cNvPr>
          <p:cNvSpPr txBox="1"/>
          <p:nvPr/>
        </p:nvSpPr>
        <p:spPr>
          <a:xfrm rot="759736">
            <a:off x="5177170" y="1708077"/>
            <a:ext cx="817853" cy="646331"/>
          </a:xfrm>
          <a:prstGeom prst="rect">
            <a:avLst/>
          </a:prstGeom>
          <a:noFill/>
        </p:spPr>
        <p:txBody>
          <a:bodyPr wrap="none" rtlCol="0">
            <a:spAutoFit/>
          </a:bodyPr>
          <a:lstStyle/>
          <a:p>
            <a:r>
              <a:rPr lang="de-DE" sz="3600" dirty="0"/>
              <a:t>❓</a:t>
            </a:r>
          </a:p>
        </p:txBody>
      </p:sp>
      <p:sp>
        <p:nvSpPr>
          <p:cNvPr id="5" name="Textfeld 4">
            <a:extLst>
              <a:ext uri="{FF2B5EF4-FFF2-40B4-BE49-F238E27FC236}">
                <a16:creationId xmlns:a16="http://schemas.microsoft.com/office/drawing/2014/main" id="{766F919A-0842-44C4-AF9A-E09B09356443}"/>
              </a:ext>
            </a:extLst>
          </p:cNvPr>
          <p:cNvSpPr txBox="1"/>
          <p:nvPr/>
        </p:nvSpPr>
        <p:spPr>
          <a:xfrm rot="20652132">
            <a:off x="4606089" y="1732420"/>
            <a:ext cx="877824" cy="707886"/>
          </a:xfrm>
          <a:prstGeom prst="rect">
            <a:avLst/>
          </a:prstGeom>
          <a:noFill/>
        </p:spPr>
        <p:txBody>
          <a:bodyPr wrap="square" rtlCol="0">
            <a:spAutoFit/>
          </a:bodyPr>
          <a:lstStyle/>
          <a:p>
            <a:r>
              <a:rPr lang="de-DE" sz="4000" dirty="0"/>
              <a:t>❓</a:t>
            </a:r>
          </a:p>
        </p:txBody>
      </p:sp>
    </p:spTree>
    <p:extLst>
      <p:ext uri="{BB962C8B-B14F-4D97-AF65-F5344CB8AC3E}">
        <p14:creationId xmlns:p14="http://schemas.microsoft.com/office/powerpoint/2010/main" val="337655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A0D97B08-4FBD-4E33-B919-642894602510}"/>
              </a:ext>
            </a:extLst>
          </p:cNvPr>
          <p:cNvPicPr>
            <a:picLocks noGrp="1" noChangeAspect="1"/>
          </p:cNvPicPr>
          <p:nvPr>
            <p:ph idx="1"/>
          </p:nvPr>
        </p:nvPicPr>
        <p:blipFill>
          <a:blip r:embed="rId3"/>
          <a:stretch>
            <a:fillRect/>
          </a:stretch>
        </p:blipFill>
        <p:spPr>
          <a:xfrm>
            <a:off x="0" y="158750"/>
            <a:ext cx="12192000" cy="6540499"/>
          </a:xfrm>
        </p:spPr>
      </p:pic>
      <p:sp>
        <p:nvSpPr>
          <p:cNvPr id="5" name="Pfeil: nach rechts 4">
            <a:extLst>
              <a:ext uri="{FF2B5EF4-FFF2-40B4-BE49-F238E27FC236}">
                <a16:creationId xmlns:a16="http://schemas.microsoft.com/office/drawing/2014/main" id="{514930E6-34A1-4F2D-AE79-B05CE4E611BE}"/>
              </a:ext>
            </a:extLst>
          </p:cNvPr>
          <p:cNvSpPr/>
          <p:nvPr/>
        </p:nvSpPr>
        <p:spPr>
          <a:xfrm>
            <a:off x="1935804" y="1527244"/>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Pfeil: nach rechts 5">
            <a:extLst>
              <a:ext uri="{FF2B5EF4-FFF2-40B4-BE49-F238E27FC236}">
                <a16:creationId xmlns:a16="http://schemas.microsoft.com/office/drawing/2014/main" id="{2F48CC05-7333-4FA6-9E62-E1B9508A53D8}"/>
              </a:ext>
            </a:extLst>
          </p:cNvPr>
          <p:cNvSpPr/>
          <p:nvPr/>
        </p:nvSpPr>
        <p:spPr>
          <a:xfrm>
            <a:off x="1935804" y="2558375"/>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B11E7251-8C97-4191-BC87-C58A0B5870DA}"/>
              </a:ext>
            </a:extLst>
          </p:cNvPr>
          <p:cNvSpPr txBox="1"/>
          <p:nvPr/>
        </p:nvSpPr>
        <p:spPr>
          <a:xfrm>
            <a:off x="694759" y="1199373"/>
            <a:ext cx="1241045" cy="1015663"/>
          </a:xfrm>
          <a:prstGeom prst="rect">
            <a:avLst/>
          </a:prstGeom>
          <a:noFill/>
        </p:spPr>
        <p:txBody>
          <a:bodyPr wrap="none" rtlCol="0">
            <a:spAutoFit/>
          </a:bodyPr>
          <a:lstStyle/>
          <a:p>
            <a:r>
              <a:rPr lang="de-DE" sz="6000" dirty="0"/>
              <a:t>⚙</a:t>
            </a:r>
          </a:p>
        </p:txBody>
      </p:sp>
    </p:spTree>
    <p:extLst>
      <p:ext uri="{BB962C8B-B14F-4D97-AF65-F5344CB8AC3E}">
        <p14:creationId xmlns:p14="http://schemas.microsoft.com/office/powerpoint/2010/main" val="93291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0433153C-ED7B-4EDD-82C3-C186461EA5B0}"/>
              </a:ext>
            </a:extLst>
          </p:cNvPr>
          <p:cNvPicPr>
            <a:picLocks noGrp="1" noChangeAspect="1"/>
          </p:cNvPicPr>
          <p:nvPr>
            <p:ph idx="1"/>
          </p:nvPr>
        </p:nvPicPr>
        <p:blipFill>
          <a:blip r:embed="rId3"/>
          <a:stretch>
            <a:fillRect/>
          </a:stretch>
        </p:blipFill>
        <p:spPr>
          <a:xfrm>
            <a:off x="0" y="158750"/>
            <a:ext cx="12192000" cy="6540499"/>
          </a:xfrm>
        </p:spPr>
      </p:pic>
      <p:sp>
        <p:nvSpPr>
          <p:cNvPr id="6" name="Pfeil: nach rechts 5">
            <a:extLst>
              <a:ext uri="{FF2B5EF4-FFF2-40B4-BE49-F238E27FC236}">
                <a16:creationId xmlns:a16="http://schemas.microsoft.com/office/drawing/2014/main" id="{59514CD0-D677-4CE2-A95E-A903C4A24C97}"/>
              </a:ext>
            </a:extLst>
          </p:cNvPr>
          <p:cNvSpPr/>
          <p:nvPr/>
        </p:nvSpPr>
        <p:spPr>
          <a:xfrm>
            <a:off x="1935804" y="1512855"/>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EE890A3F-4B93-4107-A16D-632721954A1A}"/>
              </a:ext>
            </a:extLst>
          </p:cNvPr>
          <p:cNvSpPr txBox="1"/>
          <p:nvPr/>
        </p:nvSpPr>
        <p:spPr>
          <a:xfrm>
            <a:off x="694759" y="1191503"/>
            <a:ext cx="1241045" cy="1015663"/>
          </a:xfrm>
          <a:prstGeom prst="rect">
            <a:avLst/>
          </a:prstGeom>
          <a:noFill/>
        </p:spPr>
        <p:txBody>
          <a:bodyPr wrap="none" rtlCol="0">
            <a:spAutoFit/>
          </a:bodyPr>
          <a:lstStyle/>
          <a:p>
            <a:r>
              <a:rPr lang="de-DE" sz="6000" dirty="0"/>
              <a:t>🌾</a:t>
            </a:r>
          </a:p>
        </p:txBody>
      </p:sp>
      <p:sp>
        <p:nvSpPr>
          <p:cNvPr id="2" name="Pfeil: gebogen 1">
            <a:extLst>
              <a:ext uri="{FF2B5EF4-FFF2-40B4-BE49-F238E27FC236}">
                <a16:creationId xmlns:a16="http://schemas.microsoft.com/office/drawing/2014/main" id="{CDD397DA-23CA-4405-8403-C6941DB3FA78}"/>
              </a:ext>
            </a:extLst>
          </p:cNvPr>
          <p:cNvSpPr/>
          <p:nvPr/>
        </p:nvSpPr>
        <p:spPr>
          <a:xfrm rot="5400000" flipH="1" flipV="1">
            <a:off x="1627459" y="1714128"/>
            <a:ext cx="602709" cy="1628776"/>
          </a:xfrm>
          <a:prstGeom prst="bentArrow">
            <a:avLst>
              <a:gd name="adj1" fmla="val 27869"/>
              <a:gd name="adj2" fmla="val 25000"/>
              <a:gd name="adj3" fmla="val 25000"/>
              <a:gd name="adj4" fmla="val 4375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730128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897E3698-48F9-4845-A6CF-33B4AD7FB7E3}"/>
              </a:ext>
            </a:extLst>
          </p:cNvPr>
          <p:cNvPicPr>
            <a:picLocks noGrp="1" noChangeAspect="1"/>
          </p:cNvPicPr>
          <p:nvPr>
            <p:ph idx="1"/>
          </p:nvPr>
        </p:nvPicPr>
        <p:blipFill>
          <a:blip r:embed="rId3"/>
          <a:stretch>
            <a:fillRect/>
          </a:stretch>
        </p:blipFill>
        <p:spPr>
          <a:xfrm>
            <a:off x="0" y="158750"/>
            <a:ext cx="12192000" cy="6540499"/>
          </a:xfrm>
        </p:spPr>
      </p:pic>
      <p:sp>
        <p:nvSpPr>
          <p:cNvPr id="6" name="Pfeil: nach rechts 5">
            <a:extLst>
              <a:ext uri="{FF2B5EF4-FFF2-40B4-BE49-F238E27FC236}">
                <a16:creationId xmlns:a16="http://schemas.microsoft.com/office/drawing/2014/main" id="{281E32E5-799C-4F94-B3B9-D9E65F612A32}"/>
              </a:ext>
            </a:extLst>
          </p:cNvPr>
          <p:cNvSpPr/>
          <p:nvPr/>
        </p:nvSpPr>
        <p:spPr>
          <a:xfrm>
            <a:off x="1935804" y="2903505"/>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84701655-063D-40F7-9A27-E30A988748DA}"/>
              </a:ext>
            </a:extLst>
          </p:cNvPr>
          <p:cNvSpPr/>
          <p:nvPr/>
        </p:nvSpPr>
        <p:spPr>
          <a:xfrm>
            <a:off x="1935804" y="3263428"/>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4602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0B0BF44-B5D7-46F1-921C-1F0BCC0AB96B}"/>
              </a:ext>
            </a:extLst>
          </p:cNvPr>
          <p:cNvPicPr>
            <a:picLocks noGrp="1" noChangeAspect="1"/>
          </p:cNvPicPr>
          <p:nvPr>
            <p:ph idx="1"/>
          </p:nvPr>
        </p:nvPicPr>
        <p:blipFill>
          <a:blip r:embed="rId3"/>
          <a:stretch>
            <a:fillRect/>
          </a:stretch>
        </p:blipFill>
        <p:spPr>
          <a:xfrm>
            <a:off x="0" y="158750"/>
            <a:ext cx="12192000" cy="6540499"/>
          </a:xfrm>
        </p:spPr>
      </p:pic>
      <p:sp>
        <p:nvSpPr>
          <p:cNvPr id="6" name="Pfeil: nach rechts 5">
            <a:extLst>
              <a:ext uri="{FF2B5EF4-FFF2-40B4-BE49-F238E27FC236}">
                <a16:creationId xmlns:a16="http://schemas.microsoft.com/office/drawing/2014/main" id="{6DD354E7-89D5-4947-8AEB-37E65D7006BA}"/>
              </a:ext>
            </a:extLst>
          </p:cNvPr>
          <p:cNvSpPr/>
          <p:nvPr/>
        </p:nvSpPr>
        <p:spPr>
          <a:xfrm>
            <a:off x="1935804" y="3560730"/>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5B945E48-1F63-4AC3-8E80-F4A7BB98816F}"/>
              </a:ext>
            </a:extLst>
          </p:cNvPr>
          <p:cNvSpPr txBox="1"/>
          <p:nvPr/>
        </p:nvSpPr>
        <p:spPr>
          <a:xfrm>
            <a:off x="747658" y="3232859"/>
            <a:ext cx="1188146" cy="1015663"/>
          </a:xfrm>
          <a:prstGeom prst="rect">
            <a:avLst/>
          </a:prstGeom>
          <a:noFill/>
        </p:spPr>
        <p:txBody>
          <a:bodyPr wrap="none" rtlCol="0">
            <a:spAutoFit/>
          </a:bodyPr>
          <a:lstStyle/>
          <a:p>
            <a:r>
              <a:rPr lang="de-DE" sz="6000" dirty="0"/>
              <a:t>📈</a:t>
            </a:r>
          </a:p>
        </p:txBody>
      </p:sp>
    </p:spTree>
    <p:extLst>
      <p:ext uri="{BB962C8B-B14F-4D97-AF65-F5344CB8AC3E}">
        <p14:creationId xmlns:p14="http://schemas.microsoft.com/office/powerpoint/2010/main" val="163735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A9C530B8-3B58-4AFC-820D-D8F7BEFDDE87}"/>
              </a:ext>
            </a:extLst>
          </p:cNvPr>
          <p:cNvPicPr>
            <a:picLocks noGrp="1" noChangeAspect="1"/>
          </p:cNvPicPr>
          <p:nvPr>
            <p:ph idx="1"/>
          </p:nvPr>
        </p:nvPicPr>
        <p:blipFill>
          <a:blip r:embed="rId3"/>
          <a:stretch>
            <a:fillRect/>
          </a:stretch>
        </p:blipFill>
        <p:spPr>
          <a:xfrm>
            <a:off x="0" y="158750"/>
            <a:ext cx="12192000" cy="6540499"/>
          </a:xfrm>
        </p:spPr>
      </p:pic>
      <p:sp>
        <p:nvSpPr>
          <p:cNvPr id="5" name="Pfeil: nach rechts 4">
            <a:extLst>
              <a:ext uri="{FF2B5EF4-FFF2-40B4-BE49-F238E27FC236}">
                <a16:creationId xmlns:a16="http://schemas.microsoft.com/office/drawing/2014/main" id="{F110A91B-02B4-482E-B621-1FCDD690A8ED}"/>
              </a:ext>
            </a:extLst>
          </p:cNvPr>
          <p:cNvSpPr/>
          <p:nvPr/>
        </p:nvSpPr>
        <p:spPr>
          <a:xfrm>
            <a:off x="1935804" y="3560730"/>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Pfeil: nach rechts 5">
            <a:extLst>
              <a:ext uri="{FF2B5EF4-FFF2-40B4-BE49-F238E27FC236}">
                <a16:creationId xmlns:a16="http://schemas.microsoft.com/office/drawing/2014/main" id="{DB9A2D2D-034E-4DED-AFFD-C201176199D5}"/>
              </a:ext>
            </a:extLst>
          </p:cNvPr>
          <p:cNvSpPr/>
          <p:nvPr/>
        </p:nvSpPr>
        <p:spPr>
          <a:xfrm>
            <a:off x="1935804" y="3920653"/>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55226853-222F-47F1-A82D-5EB5B65F1B15}"/>
              </a:ext>
            </a:extLst>
          </p:cNvPr>
          <p:cNvSpPr txBox="1"/>
          <p:nvPr/>
        </p:nvSpPr>
        <p:spPr>
          <a:xfrm>
            <a:off x="646302" y="3412821"/>
            <a:ext cx="1241045" cy="1015663"/>
          </a:xfrm>
          <a:prstGeom prst="rect">
            <a:avLst/>
          </a:prstGeom>
          <a:noFill/>
        </p:spPr>
        <p:txBody>
          <a:bodyPr wrap="none" rtlCol="0">
            <a:spAutoFit/>
          </a:bodyPr>
          <a:lstStyle/>
          <a:p>
            <a:r>
              <a:rPr lang="de-DE" sz="6000" dirty="0"/>
              <a:t>🚫</a:t>
            </a:r>
          </a:p>
        </p:txBody>
      </p:sp>
      <p:sp>
        <p:nvSpPr>
          <p:cNvPr id="2" name="Ellipse 1">
            <a:extLst>
              <a:ext uri="{FF2B5EF4-FFF2-40B4-BE49-F238E27FC236}">
                <a16:creationId xmlns:a16="http://schemas.microsoft.com/office/drawing/2014/main" id="{D7D02AB2-9B20-4FFB-96C8-1BDECD708956}"/>
              </a:ext>
            </a:extLst>
          </p:cNvPr>
          <p:cNvSpPr/>
          <p:nvPr/>
        </p:nvSpPr>
        <p:spPr>
          <a:xfrm>
            <a:off x="6525768" y="3746663"/>
            <a:ext cx="941832" cy="74662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8636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21E6FE47-19E3-4BD7-A6A7-EEB7C3746BC7}"/>
              </a:ext>
            </a:extLst>
          </p:cNvPr>
          <p:cNvPicPr>
            <a:picLocks noGrp="1" noChangeAspect="1"/>
          </p:cNvPicPr>
          <p:nvPr>
            <p:ph idx="1"/>
          </p:nvPr>
        </p:nvPicPr>
        <p:blipFill>
          <a:blip r:embed="rId3"/>
          <a:stretch>
            <a:fillRect/>
          </a:stretch>
        </p:blipFill>
        <p:spPr>
          <a:xfrm>
            <a:off x="0" y="158750"/>
            <a:ext cx="12192000" cy="6540499"/>
          </a:xfrm>
        </p:spPr>
      </p:pic>
      <p:sp>
        <p:nvSpPr>
          <p:cNvPr id="5" name="Pfeil: nach rechts 4">
            <a:extLst>
              <a:ext uri="{FF2B5EF4-FFF2-40B4-BE49-F238E27FC236}">
                <a16:creationId xmlns:a16="http://schemas.microsoft.com/office/drawing/2014/main" id="{2E954F18-FF1A-46B3-AE87-170891218D22}"/>
              </a:ext>
            </a:extLst>
          </p:cNvPr>
          <p:cNvSpPr/>
          <p:nvPr/>
        </p:nvSpPr>
        <p:spPr>
          <a:xfrm>
            <a:off x="1935804" y="4256055"/>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6A755AE-31B3-467C-8CF7-418CC164371B}"/>
              </a:ext>
            </a:extLst>
          </p:cNvPr>
          <p:cNvSpPr txBox="1"/>
          <p:nvPr/>
        </p:nvSpPr>
        <p:spPr>
          <a:xfrm>
            <a:off x="-41748" y="4051295"/>
            <a:ext cx="2122697" cy="769441"/>
          </a:xfrm>
          <a:prstGeom prst="rect">
            <a:avLst/>
          </a:prstGeom>
          <a:noFill/>
        </p:spPr>
        <p:txBody>
          <a:bodyPr wrap="none" rtlCol="0">
            <a:spAutoFit/>
          </a:bodyPr>
          <a:lstStyle/>
          <a:p>
            <a:r>
              <a:rPr lang="de-DE" sz="4400" dirty="0">
                <a:solidFill>
                  <a:schemeClr val="bg1">
                    <a:lumMod val="95000"/>
                  </a:schemeClr>
                </a:solidFill>
              </a:rPr>
              <a:t>0️⃣…1️⃣</a:t>
            </a:r>
          </a:p>
        </p:txBody>
      </p:sp>
    </p:spTree>
    <p:extLst>
      <p:ext uri="{BB962C8B-B14F-4D97-AF65-F5344CB8AC3E}">
        <p14:creationId xmlns:p14="http://schemas.microsoft.com/office/powerpoint/2010/main" val="4216932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DA54F63C-C38F-4EDF-984B-3EC4D4462963}"/>
              </a:ext>
            </a:extLst>
          </p:cNvPr>
          <p:cNvPicPr>
            <a:picLocks noGrp="1" noChangeAspect="1"/>
          </p:cNvPicPr>
          <p:nvPr>
            <p:ph idx="1"/>
          </p:nvPr>
        </p:nvPicPr>
        <p:blipFill>
          <a:blip r:embed="rId3"/>
          <a:stretch>
            <a:fillRect/>
          </a:stretch>
        </p:blipFill>
        <p:spPr>
          <a:xfrm>
            <a:off x="0" y="158750"/>
            <a:ext cx="12192000" cy="6540499"/>
          </a:xfrm>
        </p:spPr>
      </p:pic>
      <p:sp>
        <p:nvSpPr>
          <p:cNvPr id="5" name="Textfeld 4">
            <a:extLst>
              <a:ext uri="{FF2B5EF4-FFF2-40B4-BE49-F238E27FC236}">
                <a16:creationId xmlns:a16="http://schemas.microsoft.com/office/drawing/2014/main" id="{AD65240A-4503-4755-A612-63E34172F792}"/>
              </a:ext>
            </a:extLst>
          </p:cNvPr>
          <p:cNvSpPr txBox="1"/>
          <p:nvPr/>
        </p:nvSpPr>
        <p:spPr>
          <a:xfrm>
            <a:off x="-1034" y="4055956"/>
            <a:ext cx="2122697" cy="769441"/>
          </a:xfrm>
          <a:prstGeom prst="rect">
            <a:avLst/>
          </a:prstGeom>
          <a:noFill/>
        </p:spPr>
        <p:txBody>
          <a:bodyPr wrap="none" rtlCol="0">
            <a:spAutoFit/>
          </a:bodyPr>
          <a:lstStyle/>
          <a:p>
            <a:r>
              <a:rPr lang="de-DE" sz="4400" dirty="0">
                <a:solidFill>
                  <a:schemeClr val="bg1">
                    <a:lumMod val="95000"/>
                  </a:schemeClr>
                </a:solidFill>
              </a:rPr>
              <a:t>0️⃣…🔟</a:t>
            </a:r>
          </a:p>
        </p:txBody>
      </p:sp>
      <p:sp>
        <p:nvSpPr>
          <p:cNvPr id="6" name="Pfeil: nach rechts 5">
            <a:extLst>
              <a:ext uri="{FF2B5EF4-FFF2-40B4-BE49-F238E27FC236}">
                <a16:creationId xmlns:a16="http://schemas.microsoft.com/office/drawing/2014/main" id="{838325F6-8EBB-479E-882C-8286C02CBD48}"/>
              </a:ext>
            </a:extLst>
          </p:cNvPr>
          <p:cNvSpPr/>
          <p:nvPr/>
        </p:nvSpPr>
        <p:spPr>
          <a:xfrm>
            <a:off x="1935804" y="4260716"/>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5758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2BF0DC-2016-A942-B986-C4B6B7563B3D}"/>
              </a:ext>
            </a:extLst>
          </p:cNvPr>
          <p:cNvSpPr>
            <a:spLocks noGrp="1"/>
          </p:cNvSpPr>
          <p:nvPr>
            <p:ph type="title"/>
          </p:nvPr>
        </p:nvSpPr>
        <p:spPr/>
        <p:txBody>
          <a:bodyPr/>
          <a:lstStyle/>
          <a:p>
            <a:pPr algn="ctr"/>
            <a:r>
              <a:rPr lang="de-DE" b="1" dirty="0"/>
              <a:t>Wofür braucht man Zufallszahlen?</a:t>
            </a:r>
          </a:p>
        </p:txBody>
      </p:sp>
      <p:sp>
        <p:nvSpPr>
          <p:cNvPr id="3" name="Inhaltsplatzhalter 2">
            <a:extLst>
              <a:ext uri="{FF2B5EF4-FFF2-40B4-BE49-F238E27FC236}">
                <a16:creationId xmlns:a16="http://schemas.microsoft.com/office/drawing/2014/main" id="{9EA83C90-EEDC-7145-94E7-FA4345829A0B}"/>
              </a:ext>
            </a:extLst>
          </p:cNvPr>
          <p:cNvSpPr>
            <a:spLocks noGrp="1"/>
          </p:cNvSpPr>
          <p:nvPr>
            <p:ph idx="1"/>
          </p:nvPr>
        </p:nvSpPr>
        <p:spPr>
          <a:xfrm>
            <a:off x="1182156" y="1846645"/>
            <a:ext cx="10515600" cy="4351338"/>
          </a:xfrm>
        </p:spPr>
        <p:txBody>
          <a:bodyPr>
            <a:noAutofit/>
          </a:bodyPr>
          <a:lstStyle/>
          <a:p>
            <a:pPr marL="0" indent="0" algn="ctr">
              <a:buNone/>
            </a:pPr>
            <a:endParaRPr lang="de-DE" sz="7200" dirty="0"/>
          </a:p>
          <a:p>
            <a:pPr marL="0" indent="0" algn="ctr">
              <a:buNone/>
            </a:pPr>
            <a:r>
              <a:rPr lang="de-DE" sz="7200" dirty="0"/>
              <a:t>🎟️ 📊 🪡 🎲 🛫 🔐</a:t>
            </a:r>
          </a:p>
        </p:txBody>
      </p:sp>
      <p:sp>
        <p:nvSpPr>
          <p:cNvPr id="4" name="Pfeil: nach unten 3">
            <a:extLst>
              <a:ext uri="{FF2B5EF4-FFF2-40B4-BE49-F238E27FC236}">
                <a16:creationId xmlns:a16="http://schemas.microsoft.com/office/drawing/2014/main" id="{918C78C3-7F27-472B-B5A1-7D53231ED5D7}"/>
              </a:ext>
            </a:extLst>
          </p:cNvPr>
          <p:cNvSpPr/>
          <p:nvPr/>
        </p:nvSpPr>
        <p:spPr>
          <a:xfrm>
            <a:off x="2721356" y="2167637"/>
            <a:ext cx="429768" cy="685800"/>
          </a:xfrm>
          <a:prstGeom prst="downArrow">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49187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5"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20000" decel="20000" fill="hold" grpId="0" nodeType="clickEffect">
                                  <p:stCondLst>
                                    <p:cond delay="0"/>
                                  </p:stCondLst>
                                  <p:childTnLst>
                                    <p:animMotion origin="layout" path="M 4.79167E-6 -2.22222E-6 L 0.11536 0.00162 " pathEditMode="relative" rAng="0" ptsTypes="AA">
                                      <p:cBhvr>
                                        <p:cTn id="10" dur="500" fill="hold"/>
                                        <p:tgtEl>
                                          <p:spTgt spid="4"/>
                                        </p:tgtEl>
                                        <p:attrNameLst>
                                          <p:attrName>ppt_x</p:attrName>
                                          <p:attrName>ppt_y</p:attrName>
                                        </p:attrNameLst>
                                      </p:cBhvr>
                                      <p:rCtr x="5768" y="69"/>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20000" decel="20000" fill="hold" grpId="1" nodeType="clickEffect">
                                  <p:stCondLst>
                                    <p:cond delay="0"/>
                                  </p:stCondLst>
                                  <p:childTnLst>
                                    <p:animMotion origin="layout" path="M 0.11536 0.00162 L 0.24179 0.00301 " pathEditMode="relative" rAng="0" ptsTypes="AA">
                                      <p:cBhvr>
                                        <p:cTn id="14" dur="500" fill="hold"/>
                                        <p:tgtEl>
                                          <p:spTgt spid="4"/>
                                        </p:tgtEl>
                                        <p:attrNameLst>
                                          <p:attrName>ppt_x</p:attrName>
                                          <p:attrName>ppt_y</p:attrName>
                                        </p:attrNameLst>
                                      </p:cBhvr>
                                      <p:rCtr x="6315" y="69"/>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20000" decel="20000" fill="hold" grpId="2" nodeType="clickEffect">
                                  <p:stCondLst>
                                    <p:cond delay="0"/>
                                  </p:stCondLst>
                                  <p:childTnLst>
                                    <p:animMotion origin="layout" path="M 0.24179 0.00301 L 0.34557 0.00301 " pathEditMode="relative" rAng="0" ptsTypes="AA">
                                      <p:cBhvr>
                                        <p:cTn id="18" dur="500" fill="hold"/>
                                        <p:tgtEl>
                                          <p:spTgt spid="4"/>
                                        </p:tgtEl>
                                        <p:attrNameLst>
                                          <p:attrName>ppt_x</p:attrName>
                                          <p:attrName>ppt_y</p:attrName>
                                        </p:attrNameLst>
                                      </p:cBhvr>
                                      <p:rCtr x="5182"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20000" decel="20000" fill="hold" grpId="3" nodeType="clickEffect">
                                  <p:stCondLst>
                                    <p:cond delay="0"/>
                                  </p:stCondLst>
                                  <p:childTnLst>
                                    <p:animMotion origin="layout" path="M 0.34557 0.00301 L 0.47434 0.00301 " pathEditMode="relative" rAng="0" ptsTypes="AA">
                                      <p:cBhvr>
                                        <p:cTn id="22" dur="500" fill="hold"/>
                                        <p:tgtEl>
                                          <p:spTgt spid="4"/>
                                        </p:tgtEl>
                                        <p:attrNameLst>
                                          <p:attrName>ppt_x</p:attrName>
                                          <p:attrName>ppt_y</p:attrName>
                                        </p:attrNameLst>
                                      </p:cBhvr>
                                      <p:rCtr x="6432"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20000" decel="20000" fill="hold" grpId="4" nodeType="clickEffect">
                                  <p:stCondLst>
                                    <p:cond delay="0"/>
                                  </p:stCondLst>
                                  <p:childTnLst>
                                    <p:animMotion origin="layout" path="M 0.47434 0.00301 L 0.58203 0.00047 " pathEditMode="relative" rAng="0" ptsTypes="AA">
                                      <p:cBhvr>
                                        <p:cTn id="26" dur="500" fill="hold"/>
                                        <p:tgtEl>
                                          <p:spTgt spid="4"/>
                                        </p:tgtEl>
                                        <p:attrNameLst>
                                          <p:attrName>ppt_x</p:attrName>
                                          <p:attrName>ppt_y</p:attrName>
                                        </p:attrNameLst>
                                      </p:cBhvr>
                                      <p:rCtr x="5378"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1-12-20 11-59-13">
            <a:hlinkClick r:id="" action="ppaction://media"/>
            <a:extLst>
              <a:ext uri="{FF2B5EF4-FFF2-40B4-BE49-F238E27FC236}">
                <a16:creationId xmlns:a16="http://schemas.microsoft.com/office/drawing/2014/main" id="{D822E120-B17B-4422-8A74-8D8AF615A2BF}"/>
              </a:ext>
            </a:extLst>
          </p:cNvPr>
          <p:cNvPicPr>
            <a:picLocks noGrp="1" noChangeAspect="1"/>
          </p:cNvPicPr>
          <p:nvPr>
            <p:ph idx="1"/>
            <a:videoFile r:link="rId1"/>
            <p:extLst>
              <p:ext uri="{DAA4B4D4-6D71-4841-9C94-3DE7FCFB9230}">
                <p14:media xmlns:p14="http://schemas.microsoft.com/office/powerpoint/2010/main" r:embed="rId2">
                  <p14:trim st="1762" end="6627"/>
                </p14:media>
              </p:ext>
            </p:extLst>
          </p:nvPr>
        </p:nvPicPr>
        <p:blipFill>
          <a:blip r:embed="rId5"/>
          <a:stretch>
            <a:fillRect/>
          </a:stretch>
        </p:blipFill>
        <p:spPr>
          <a:xfrm>
            <a:off x="0" y="0"/>
            <a:ext cx="12192000" cy="6858000"/>
          </a:xfrm>
        </p:spPr>
      </p:pic>
    </p:spTree>
    <p:extLst>
      <p:ext uri="{BB962C8B-B14F-4D97-AF65-F5344CB8AC3E}">
        <p14:creationId xmlns:p14="http://schemas.microsoft.com/office/powerpoint/2010/main" val="135048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5F266-423E-9245-8677-787DEEEE614B}"/>
              </a:ext>
            </a:extLst>
          </p:cNvPr>
          <p:cNvSpPr>
            <a:spLocks noGrp="1"/>
          </p:cNvSpPr>
          <p:nvPr>
            <p:ph type="title"/>
          </p:nvPr>
        </p:nvSpPr>
        <p:spPr/>
        <p:txBody>
          <a:bodyPr/>
          <a:lstStyle/>
          <a:p>
            <a:pPr algn="ctr"/>
            <a:r>
              <a:rPr lang="de-DE" b="1" dirty="0"/>
              <a:t>Lösungsansätze</a:t>
            </a:r>
          </a:p>
        </p:txBody>
      </p:sp>
      <p:sp>
        <p:nvSpPr>
          <p:cNvPr id="3" name="Inhaltsplatzhalter 2">
            <a:extLst>
              <a:ext uri="{FF2B5EF4-FFF2-40B4-BE49-F238E27FC236}">
                <a16:creationId xmlns:a16="http://schemas.microsoft.com/office/drawing/2014/main" id="{2C6F8A2D-C057-BB44-B701-11041FDB788B}"/>
              </a:ext>
            </a:extLst>
          </p:cNvPr>
          <p:cNvSpPr>
            <a:spLocks noGrp="1"/>
          </p:cNvSpPr>
          <p:nvPr>
            <p:ph idx="1"/>
          </p:nvPr>
        </p:nvSpPr>
        <p:spPr>
          <a:xfrm>
            <a:off x="845127" y="1825625"/>
            <a:ext cx="10515600" cy="4351338"/>
          </a:xfrm>
        </p:spPr>
        <p:txBody>
          <a:bodyPr>
            <a:normAutofit/>
          </a:bodyPr>
          <a:lstStyle/>
          <a:p>
            <a:pPr>
              <a:buFont typeface="Wingdings" panose="05000000000000000000" pitchFamily="2" charset="2"/>
              <a:buChar char="Ø"/>
            </a:pPr>
            <a:r>
              <a:rPr lang="de-DE" dirty="0"/>
              <a:t> Äußere Einflüsse</a:t>
            </a:r>
          </a:p>
          <a:p>
            <a:pPr>
              <a:buFont typeface="Wingdings" panose="05000000000000000000" pitchFamily="2" charset="2"/>
              <a:buChar char="Ø"/>
            </a:pPr>
            <a:endParaRPr lang="de-DE" dirty="0"/>
          </a:p>
          <a:p>
            <a:pPr marL="0" indent="0" algn="ctr">
              <a:buNone/>
            </a:pPr>
            <a:r>
              <a:rPr lang="de-DE" sz="7200" dirty="0"/>
              <a:t> 🌦️ 🌡️ ⌚ ⌨️ 🖱️🌍</a:t>
            </a:r>
          </a:p>
          <a:p>
            <a:pPr marL="0" indent="0" algn="ctr">
              <a:buNone/>
            </a:pPr>
            <a:r>
              <a:rPr lang="de-DE" sz="7200" dirty="0"/>
              <a:t>🎤  🔆 ⛰️ 🗺️</a:t>
            </a:r>
            <a:r>
              <a:rPr lang="de-DE" sz="7200" b="1" dirty="0">
                <a:solidFill>
                  <a:srgbClr val="C00000"/>
                </a:solidFill>
              </a:rPr>
              <a:t>🔋 ⭮</a:t>
            </a:r>
          </a:p>
        </p:txBody>
      </p:sp>
      <p:sp>
        <p:nvSpPr>
          <p:cNvPr id="4" name="Ellipse 3">
            <a:extLst>
              <a:ext uri="{FF2B5EF4-FFF2-40B4-BE49-F238E27FC236}">
                <a16:creationId xmlns:a16="http://schemas.microsoft.com/office/drawing/2014/main" id="{FF29F82F-FABF-48B3-8112-653A759DDA3C}"/>
              </a:ext>
            </a:extLst>
          </p:cNvPr>
          <p:cNvSpPr/>
          <p:nvPr/>
        </p:nvSpPr>
        <p:spPr>
          <a:xfrm>
            <a:off x="4937760" y="2708815"/>
            <a:ext cx="1252728" cy="12101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814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EC54F7F-4182-4403-995C-66E77AD35BA9}"/>
              </a:ext>
            </a:extLst>
          </p:cNvPr>
          <p:cNvPicPr>
            <a:picLocks noChangeAspect="1"/>
          </p:cNvPicPr>
          <p:nvPr/>
        </p:nvPicPr>
        <p:blipFill>
          <a:blip r:embed="rId3"/>
          <a:stretch>
            <a:fillRect/>
          </a:stretch>
        </p:blipFill>
        <p:spPr>
          <a:xfrm>
            <a:off x="0" y="158750"/>
            <a:ext cx="12192000" cy="6540500"/>
          </a:xfrm>
          <a:prstGeom prst="rect">
            <a:avLst/>
          </a:prstGeom>
        </p:spPr>
      </p:pic>
      <p:pic>
        <p:nvPicPr>
          <p:cNvPr id="7" name="Grafik 6">
            <a:extLst>
              <a:ext uri="{FF2B5EF4-FFF2-40B4-BE49-F238E27FC236}">
                <a16:creationId xmlns:a16="http://schemas.microsoft.com/office/drawing/2014/main" id="{4C459169-3F48-4DC4-B4B4-07594797ED98}"/>
              </a:ext>
            </a:extLst>
          </p:cNvPr>
          <p:cNvPicPr>
            <a:picLocks noChangeAspect="1"/>
          </p:cNvPicPr>
          <p:nvPr/>
        </p:nvPicPr>
        <p:blipFill>
          <a:blip r:embed="rId4"/>
          <a:stretch>
            <a:fillRect/>
          </a:stretch>
        </p:blipFill>
        <p:spPr>
          <a:xfrm>
            <a:off x="0" y="158750"/>
            <a:ext cx="12192000" cy="6540500"/>
          </a:xfrm>
          <a:prstGeom prst="rect">
            <a:avLst/>
          </a:prstGeom>
        </p:spPr>
      </p:pic>
      <p:sp>
        <p:nvSpPr>
          <p:cNvPr id="8" name="Pfeil: nach rechts 7">
            <a:extLst>
              <a:ext uri="{FF2B5EF4-FFF2-40B4-BE49-F238E27FC236}">
                <a16:creationId xmlns:a16="http://schemas.microsoft.com/office/drawing/2014/main" id="{32AE15BB-671D-458A-966C-7E069F1B30A8}"/>
              </a:ext>
            </a:extLst>
          </p:cNvPr>
          <p:cNvSpPr/>
          <p:nvPr/>
        </p:nvSpPr>
        <p:spPr>
          <a:xfrm>
            <a:off x="1645296" y="1531428"/>
            <a:ext cx="709127" cy="38255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9" name="Pfeil: nach rechts 8">
            <a:extLst>
              <a:ext uri="{FF2B5EF4-FFF2-40B4-BE49-F238E27FC236}">
                <a16:creationId xmlns:a16="http://schemas.microsoft.com/office/drawing/2014/main" id="{AFA8E8F0-200C-430E-A3D4-046BC400686E}"/>
              </a:ext>
            </a:extLst>
          </p:cNvPr>
          <p:cNvSpPr/>
          <p:nvPr/>
        </p:nvSpPr>
        <p:spPr>
          <a:xfrm>
            <a:off x="1645296" y="822302"/>
            <a:ext cx="709127" cy="38255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10" name="Textfeld 9">
            <a:extLst>
              <a:ext uri="{FF2B5EF4-FFF2-40B4-BE49-F238E27FC236}">
                <a16:creationId xmlns:a16="http://schemas.microsoft.com/office/drawing/2014/main" id="{B9E12C62-FDE5-4CB3-9A78-621BC2B655AF}"/>
              </a:ext>
            </a:extLst>
          </p:cNvPr>
          <p:cNvSpPr txBox="1"/>
          <p:nvPr/>
        </p:nvSpPr>
        <p:spPr>
          <a:xfrm>
            <a:off x="702904" y="598701"/>
            <a:ext cx="942392" cy="769441"/>
          </a:xfrm>
          <a:prstGeom prst="rect">
            <a:avLst/>
          </a:prstGeom>
          <a:noFill/>
        </p:spPr>
        <p:txBody>
          <a:bodyPr wrap="square" rtlCol="0">
            <a:spAutoFit/>
          </a:bodyPr>
          <a:lstStyle/>
          <a:p>
            <a:r>
              <a:rPr lang="de-DE" sz="4400" dirty="0"/>
              <a:t>📦</a:t>
            </a:r>
          </a:p>
        </p:txBody>
      </p:sp>
      <p:sp>
        <p:nvSpPr>
          <p:cNvPr id="11" name="Textfeld 10">
            <a:extLst>
              <a:ext uri="{FF2B5EF4-FFF2-40B4-BE49-F238E27FC236}">
                <a16:creationId xmlns:a16="http://schemas.microsoft.com/office/drawing/2014/main" id="{7E13DABB-1B24-46A5-9EF9-4DFA0D680116}"/>
              </a:ext>
            </a:extLst>
          </p:cNvPr>
          <p:cNvSpPr txBox="1"/>
          <p:nvPr/>
        </p:nvSpPr>
        <p:spPr>
          <a:xfrm>
            <a:off x="741780" y="1336358"/>
            <a:ext cx="631374" cy="769441"/>
          </a:xfrm>
          <a:prstGeom prst="rect">
            <a:avLst/>
          </a:prstGeom>
          <a:noFill/>
        </p:spPr>
        <p:txBody>
          <a:bodyPr wrap="square" rtlCol="0">
            <a:spAutoFit/>
          </a:bodyPr>
          <a:lstStyle/>
          <a:p>
            <a:r>
              <a:rPr lang="de-DE" sz="4400" dirty="0"/>
              <a:t>🕒</a:t>
            </a:r>
          </a:p>
        </p:txBody>
      </p:sp>
    </p:spTree>
    <p:extLst>
      <p:ext uri="{BB962C8B-B14F-4D97-AF65-F5344CB8AC3E}">
        <p14:creationId xmlns:p14="http://schemas.microsoft.com/office/powerpoint/2010/main" val="348119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1-12-20 12-00-07">
            <a:hlinkClick r:id="" action="ppaction://media"/>
            <a:extLst>
              <a:ext uri="{FF2B5EF4-FFF2-40B4-BE49-F238E27FC236}">
                <a16:creationId xmlns:a16="http://schemas.microsoft.com/office/drawing/2014/main" id="{D56B8503-C22D-4712-85BE-B2A7E17477B8}"/>
              </a:ext>
            </a:extLst>
          </p:cNvPr>
          <p:cNvPicPr>
            <a:picLocks noGrp="1" noChangeAspect="1"/>
          </p:cNvPicPr>
          <p:nvPr>
            <p:ph idx="1"/>
            <a:videoFile r:link="rId1"/>
            <p:extLst>
              <p:ext uri="{DAA4B4D4-6D71-4841-9C94-3DE7FCFB9230}">
                <p14:media xmlns:p14="http://schemas.microsoft.com/office/powerpoint/2010/main" r:embed="rId2">
                  <p14:trim st="2103" end="5517"/>
                </p14:media>
              </p:ext>
            </p:extLst>
          </p:nvPr>
        </p:nvPicPr>
        <p:blipFill>
          <a:blip r:embed="rId5"/>
          <a:stretch>
            <a:fillRect/>
          </a:stretch>
        </p:blipFill>
        <p:spPr>
          <a:xfrm>
            <a:off x="0" y="0"/>
            <a:ext cx="12192000" cy="6858000"/>
          </a:xfrm>
        </p:spPr>
      </p:pic>
    </p:spTree>
    <p:extLst>
      <p:ext uri="{BB962C8B-B14F-4D97-AF65-F5344CB8AC3E}">
        <p14:creationId xmlns:p14="http://schemas.microsoft.com/office/powerpoint/2010/main" val="17483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261D90-6ADA-924A-AD64-B342A7867F87}"/>
              </a:ext>
            </a:extLst>
          </p:cNvPr>
          <p:cNvSpPr>
            <a:spLocks noGrp="1"/>
          </p:cNvSpPr>
          <p:nvPr>
            <p:ph type="title"/>
          </p:nvPr>
        </p:nvSpPr>
        <p:spPr/>
        <p:txBody>
          <a:bodyPr/>
          <a:lstStyle/>
          <a:p>
            <a:pPr algn="ctr"/>
            <a:r>
              <a:rPr lang="de-DE" b="1" dirty="0"/>
              <a:t>Umsetzungen</a:t>
            </a:r>
          </a:p>
        </p:txBody>
      </p:sp>
      <p:pic>
        <p:nvPicPr>
          <p:cNvPr id="5" name="Grafik 4" descr="Ein Bild, das Text, Anzeige enthält.&#10;&#10;Automatisch generierte Beschreibung">
            <a:extLst>
              <a:ext uri="{FF2B5EF4-FFF2-40B4-BE49-F238E27FC236}">
                <a16:creationId xmlns:a16="http://schemas.microsoft.com/office/drawing/2014/main" id="{52B87AA1-EF57-46B5-B948-7066AE45064B}"/>
              </a:ext>
            </a:extLst>
          </p:cNvPr>
          <p:cNvPicPr>
            <a:picLocks noChangeAspect="1"/>
          </p:cNvPicPr>
          <p:nvPr/>
        </p:nvPicPr>
        <p:blipFill>
          <a:blip r:embed="rId3"/>
          <a:stretch>
            <a:fillRect/>
          </a:stretch>
        </p:blipFill>
        <p:spPr>
          <a:xfrm>
            <a:off x="690716" y="2488528"/>
            <a:ext cx="1816510" cy="1816510"/>
          </a:xfrm>
          <a:prstGeom prst="rect">
            <a:avLst/>
          </a:prstGeom>
        </p:spPr>
      </p:pic>
      <p:sp>
        <p:nvSpPr>
          <p:cNvPr id="7" name="Textfeld 6">
            <a:extLst>
              <a:ext uri="{FF2B5EF4-FFF2-40B4-BE49-F238E27FC236}">
                <a16:creationId xmlns:a16="http://schemas.microsoft.com/office/drawing/2014/main" id="{816CD611-DD5C-46A4-A566-28366618B47B}"/>
              </a:ext>
            </a:extLst>
          </p:cNvPr>
          <p:cNvSpPr txBox="1"/>
          <p:nvPr/>
        </p:nvSpPr>
        <p:spPr>
          <a:xfrm>
            <a:off x="1011310" y="4636008"/>
            <a:ext cx="1175322" cy="369332"/>
          </a:xfrm>
          <a:prstGeom prst="rect">
            <a:avLst/>
          </a:prstGeom>
          <a:noFill/>
        </p:spPr>
        <p:txBody>
          <a:bodyPr wrap="none" rtlCol="0">
            <a:spAutoFit/>
          </a:bodyPr>
          <a:lstStyle/>
          <a:p>
            <a:r>
              <a:rPr lang="de-DE" dirty="0"/>
              <a:t>Crypto API</a:t>
            </a:r>
          </a:p>
        </p:txBody>
      </p:sp>
      <p:pic>
        <p:nvPicPr>
          <p:cNvPr id="9" name="Grafik 8">
            <a:extLst>
              <a:ext uri="{FF2B5EF4-FFF2-40B4-BE49-F238E27FC236}">
                <a16:creationId xmlns:a16="http://schemas.microsoft.com/office/drawing/2014/main" id="{31E46A73-C14D-4F2B-9080-B3EABE9EF7B9}"/>
              </a:ext>
            </a:extLst>
          </p:cNvPr>
          <p:cNvPicPr>
            <a:picLocks noChangeAspect="1"/>
          </p:cNvPicPr>
          <p:nvPr/>
        </p:nvPicPr>
        <p:blipFill>
          <a:blip r:embed="rId4"/>
          <a:stretch>
            <a:fillRect/>
          </a:stretch>
        </p:blipFill>
        <p:spPr>
          <a:xfrm>
            <a:off x="3862095" y="2428412"/>
            <a:ext cx="1523525" cy="1816510"/>
          </a:xfrm>
          <a:prstGeom prst="rect">
            <a:avLst/>
          </a:prstGeom>
        </p:spPr>
      </p:pic>
      <p:sp>
        <p:nvSpPr>
          <p:cNvPr id="10" name="Textfeld 9">
            <a:extLst>
              <a:ext uri="{FF2B5EF4-FFF2-40B4-BE49-F238E27FC236}">
                <a16:creationId xmlns:a16="http://schemas.microsoft.com/office/drawing/2014/main" id="{ABF25FE5-DFBD-4139-B325-8B0ADB591072}"/>
              </a:ext>
            </a:extLst>
          </p:cNvPr>
          <p:cNvSpPr txBox="1"/>
          <p:nvPr/>
        </p:nvSpPr>
        <p:spPr>
          <a:xfrm>
            <a:off x="3966634" y="4645152"/>
            <a:ext cx="1446230" cy="369332"/>
          </a:xfrm>
          <a:prstGeom prst="rect">
            <a:avLst/>
          </a:prstGeom>
          <a:noFill/>
        </p:spPr>
        <p:txBody>
          <a:bodyPr wrap="none" rtlCol="0">
            <a:spAutoFit/>
          </a:bodyPr>
          <a:lstStyle/>
          <a:p>
            <a:r>
              <a:rPr lang="de-DE" dirty="0"/>
              <a:t>/</a:t>
            </a:r>
            <a:r>
              <a:rPr lang="de-DE" dirty="0" err="1"/>
              <a:t>dev</a:t>
            </a:r>
            <a:r>
              <a:rPr lang="de-DE" dirty="0"/>
              <a:t>/</a:t>
            </a:r>
            <a:r>
              <a:rPr lang="de-DE" dirty="0" err="1"/>
              <a:t>random</a:t>
            </a:r>
            <a:endParaRPr lang="de-DE" dirty="0"/>
          </a:p>
        </p:txBody>
      </p:sp>
      <p:pic>
        <p:nvPicPr>
          <p:cNvPr id="15" name="Grafik 14" descr="Ein Bild, das Text, Elektronik enthält.&#10;&#10;Automatisch generierte Beschreibung">
            <a:extLst>
              <a:ext uri="{FF2B5EF4-FFF2-40B4-BE49-F238E27FC236}">
                <a16:creationId xmlns:a16="http://schemas.microsoft.com/office/drawing/2014/main" id="{4AE51D45-8C62-417A-9562-AF967F45C4B0}"/>
              </a:ext>
            </a:extLst>
          </p:cNvPr>
          <p:cNvPicPr>
            <a:picLocks noChangeAspect="1"/>
          </p:cNvPicPr>
          <p:nvPr/>
        </p:nvPicPr>
        <p:blipFill>
          <a:blip r:embed="rId5"/>
          <a:stretch>
            <a:fillRect/>
          </a:stretch>
        </p:blipFill>
        <p:spPr>
          <a:xfrm>
            <a:off x="6806382" y="2428412"/>
            <a:ext cx="2115501" cy="1816510"/>
          </a:xfrm>
          <a:prstGeom prst="rect">
            <a:avLst/>
          </a:prstGeom>
        </p:spPr>
      </p:pic>
      <p:sp>
        <p:nvSpPr>
          <p:cNvPr id="16" name="Textfeld 15">
            <a:extLst>
              <a:ext uri="{FF2B5EF4-FFF2-40B4-BE49-F238E27FC236}">
                <a16:creationId xmlns:a16="http://schemas.microsoft.com/office/drawing/2014/main" id="{5EC07D59-3C0F-4DDF-A66C-2F0CFA21C777}"/>
              </a:ext>
            </a:extLst>
          </p:cNvPr>
          <p:cNvSpPr txBox="1"/>
          <p:nvPr/>
        </p:nvSpPr>
        <p:spPr>
          <a:xfrm>
            <a:off x="6779138" y="4625270"/>
            <a:ext cx="2115501" cy="369332"/>
          </a:xfrm>
          <a:prstGeom prst="rect">
            <a:avLst/>
          </a:prstGeom>
          <a:noFill/>
        </p:spPr>
        <p:txBody>
          <a:bodyPr wrap="square" rtlCol="0">
            <a:spAutoFit/>
          </a:bodyPr>
          <a:lstStyle/>
          <a:p>
            <a:r>
              <a:rPr lang="de-DE" dirty="0"/>
              <a:t>RDRAND </a:t>
            </a:r>
            <a:r>
              <a:rPr lang="de-DE" dirty="0" err="1"/>
              <a:t>Instruction</a:t>
            </a:r>
            <a:endParaRPr lang="de-DE" dirty="0"/>
          </a:p>
        </p:txBody>
      </p:sp>
      <p:pic>
        <p:nvPicPr>
          <p:cNvPr id="4" name="Grafik 3">
            <a:extLst>
              <a:ext uri="{FF2B5EF4-FFF2-40B4-BE49-F238E27FC236}">
                <a16:creationId xmlns:a16="http://schemas.microsoft.com/office/drawing/2014/main" id="{7B8624E1-138C-4D4C-9EA9-7640F12DDA80}"/>
              </a:ext>
            </a:extLst>
          </p:cNvPr>
          <p:cNvPicPr>
            <a:picLocks noChangeAspect="1"/>
          </p:cNvPicPr>
          <p:nvPr/>
        </p:nvPicPr>
        <p:blipFill>
          <a:blip r:embed="rId6"/>
          <a:stretch>
            <a:fillRect/>
          </a:stretch>
        </p:blipFill>
        <p:spPr>
          <a:xfrm>
            <a:off x="9561251" y="2323630"/>
            <a:ext cx="2104625" cy="2210740"/>
          </a:xfrm>
          <a:prstGeom prst="rect">
            <a:avLst/>
          </a:prstGeom>
        </p:spPr>
      </p:pic>
      <p:sp>
        <p:nvSpPr>
          <p:cNvPr id="6" name="Textfeld 5">
            <a:extLst>
              <a:ext uri="{FF2B5EF4-FFF2-40B4-BE49-F238E27FC236}">
                <a16:creationId xmlns:a16="http://schemas.microsoft.com/office/drawing/2014/main" id="{B742C652-6FBE-4EF2-B606-230B81443835}"/>
              </a:ext>
            </a:extLst>
          </p:cNvPr>
          <p:cNvSpPr txBox="1"/>
          <p:nvPr/>
        </p:nvSpPr>
        <p:spPr>
          <a:xfrm>
            <a:off x="9607752" y="4640687"/>
            <a:ext cx="2328021" cy="923330"/>
          </a:xfrm>
          <a:prstGeom prst="rect">
            <a:avLst/>
          </a:prstGeom>
          <a:noFill/>
        </p:spPr>
        <p:txBody>
          <a:bodyPr wrap="square" rtlCol="0">
            <a:spAutoFit/>
          </a:bodyPr>
          <a:lstStyle/>
          <a:p>
            <a:r>
              <a:rPr lang="de-DE" dirty="0"/>
              <a:t>Programmiersprachen mit eingebauten Generatoren</a:t>
            </a:r>
          </a:p>
        </p:txBody>
      </p:sp>
    </p:spTree>
    <p:extLst>
      <p:ext uri="{BB962C8B-B14F-4D97-AF65-F5344CB8AC3E}">
        <p14:creationId xmlns:p14="http://schemas.microsoft.com/office/powerpoint/2010/main" val="227191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6"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4E5FC7-7957-41C3-B3E1-A1B8184E400B}"/>
              </a:ext>
            </a:extLst>
          </p:cNvPr>
          <p:cNvSpPr>
            <a:spLocks noGrp="1"/>
          </p:cNvSpPr>
          <p:nvPr>
            <p:ph type="title"/>
          </p:nvPr>
        </p:nvSpPr>
        <p:spPr/>
        <p:txBody>
          <a:bodyPr/>
          <a:lstStyle/>
          <a:p>
            <a:pPr algn="ctr"/>
            <a:r>
              <a:rPr lang="de-DE" dirty="0">
                <a:latin typeface="+mn-lt"/>
              </a:rPr>
              <a:t>Fazit</a:t>
            </a:r>
          </a:p>
        </p:txBody>
      </p:sp>
      <p:sp>
        <p:nvSpPr>
          <p:cNvPr id="3" name="Inhaltsplatzhalter 2">
            <a:extLst>
              <a:ext uri="{FF2B5EF4-FFF2-40B4-BE49-F238E27FC236}">
                <a16:creationId xmlns:a16="http://schemas.microsoft.com/office/drawing/2014/main" id="{AB1BDD7A-FE52-47B3-B571-13499BD23088}"/>
              </a:ext>
            </a:extLst>
          </p:cNvPr>
          <p:cNvSpPr>
            <a:spLocks noGrp="1"/>
          </p:cNvSpPr>
          <p:nvPr>
            <p:ph idx="1"/>
          </p:nvPr>
        </p:nvSpPr>
        <p:spPr/>
        <p:txBody>
          <a:bodyPr/>
          <a:lstStyle/>
          <a:p>
            <a:r>
              <a:rPr lang="de-DE" dirty="0"/>
              <a:t>Tausende (teilweise sehr komplexe) Algorithmen</a:t>
            </a:r>
          </a:p>
          <a:p>
            <a:r>
              <a:rPr lang="de-DE" dirty="0"/>
              <a:t>Zahlen werden nie „wirklich“ zufällig sein</a:t>
            </a:r>
          </a:p>
          <a:p>
            <a:r>
              <a:rPr lang="de-DE" dirty="0"/>
              <a:t>Einfache Zufallsgeneratoren in wenigen Zeilen Code möglich</a:t>
            </a:r>
          </a:p>
          <a:p>
            <a:r>
              <a:rPr lang="de-DE" dirty="0"/>
              <a:t>Um die Generatoren „zufälliger“ zu machen, bezieht man sich auf externe Faktoren</a:t>
            </a:r>
          </a:p>
          <a:p>
            <a:endParaRPr lang="de-DE" dirty="0"/>
          </a:p>
        </p:txBody>
      </p:sp>
    </p:spTree>
    <p:extLst>
      <p:ext uri="{BB962C8B-B14F-4D97-AF65-F5344CB8AC3E}">
        <p14:creationId xmlns:p14="http://schemas.microsoft.com/office/powerpoint/2010/main" val="42136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A54C1A-E829-2E4A-9D0C-9F1062810081}"/>
              </a:ext>
            </a:extLst>
          </p:cNvPr>
          <p:cNvSpPr>
            <a:spLocks noGrp="1"/>
          </p:cNvSpPr>
          <p:nvPr>
            <p:ph type="title"/>
          </p:nvPr>
        </p:nvSpPr>
        <p:spPr/>
        <p:txBody>
          <a:bodyPr/>
          <a:lstStyle/>
          <a:p>
            <a:pPr algn="ctr"/>
            <a:r>
              <a:rPr lang="de-DE" b="1" dirty="0"/>
              <a:t>Bildquellen</a:t>
            </a:r>
          </a:p>
        </p:txBody>
      </p:sp>
      <p:sp>
        <p:nvSpPr>
          <p:cNvPr id="3" name="Inhaltsplatzhalter 2">
            <a:extLst>
              <a:ext uri="{FF2B5EF4-FFF2-40B4-BE49-F238E27FC236}">
                <a16:creationId xmlns:a16="http://schemas.microsoft.com/office/drawing/2014/main" id="{E2288565-3094-ED4D-BF46-635995650EB0}"/>
              </a:ext>
            </a:extLst>
          </p:cNvPr>
          <p:cNvSpPr>
            <a:spLocks noGrp="1"/>
          </p:cNvSpPr>
          <p:nvPr>
            <p:ph idx="1"/>
          </p:nvPr>
        </p:nvSpPr>
        <p:spPr>
          <a:xfrm>
            <a:off x="838200" y="1773073"/>
            <a:ext cx="10515600" cy="4313402"/>
          </a:xfrm>
        </p:spPr>
        <p:txBody>
          <a:bodyPr>
            <a:normAutofit/>
          </a:bodyPr>
          <a:lstStyle/>
          <a:p>
            <a:r>
              <a:rPr lang="de-DE" sz="1600" dirty="0">
                <a:hlinkClick r:id="rId3"/>
              </a:rPr>
              <a:t>https://www.python.org/static/img/python-logo.png</a:t>
            </a:r>
            <a:endParaRPr lang="de-DE" sz="1600" dirty="0"/>
          </a:p>
          <a:p>
            <a:r>
              <a:rPr lang="de-DE" sz="1600" dirty="0">
                <a:hlinkClick r:id="rId4"/>
              </a:rPr>
              <a:t>https://en.wikipedia.org/wiki/File:Windows_logo_-_2012.svg</a:t>
            </a:r>
            <a:endParaRPr lang="de-DE" sz="1600" dirty="0"/>
          </a:p>
          <a:p>
            <a:r>
              <a:rPr lang="de-DE" sz="1600" dirty="0">
                <a:hlinkClick r:id="rId5"/>
              </a:rPr>
              <a:t>https://commons.wikimedia.org/wiki/File:Tux.svg</a:t>
            </a:r>
            <a:endParaRPr lang="de-DE" sz="1600" dirty="0"/>
          </a:p>
          <a:p>
            <a:r>
              <a:rPr lang="de-DE" sz="1600" dirty="0">
                <a:hlinkClick r:id="rId6"/>
              </a:rPr>
              <a:t>https://m.media-amazon.com/images/I/81aZpK8SLfL._AC_SL1500_.jpg</a:t>
            </a:r>
            <a:endParaRPr lang="de-DE" sz="1600" dirty="0"/>
          </a:p>
          <a:p>
            <a:r>
              <a:rPr lang="de-DE" sz="1600" dirty="0">
                <a:hlinkClick r:id="rId7"/>
              </a:rPr>
              <a:t>https://www.dictionary.com/e/wp-content/uploads/2018/06/greater-than-sign-2.jpg</a:t>
            </a:r>
            <a:endParaRPr lang="de-DE" sz="1600" dirty="0"/>
          </a:p>
          <a:p>
            <a:endParaRPr lang="de-DE" sz="1000" dirty="0"/>
          </a:p>
          <a:p>
            <a:endParaRPr lang="de-DE" sz="1000" dirty="0"/>
          </a:p>
          <a:p>
            <a:endParaRPr lang="de-DE" sz="1000" dirty="0"/>
          </a:p>
        </p:txBody>
      </p:sp>
      <p:sp>
        <p:nvSpPr>
          <p:cNvPr id="6" name="Textfeld 5">
            <a:extLst>
              <a:ext uri="{FF2B5EF4-FFF2-40B4-BE49-F238E27FC236}">
                <a16:creationId xmlns:a16="http://schemas.microsoft.com/office/drawing/2014/main" id="{FA97C2E0-E615-4F59-A50D-0EBC1A854776}"/>
              </a:ext>
            </a:extLst>
          </p:cNvPr>
          <p:cNvSpPr txBox="1"/>
          <p:nvPr/>
        </p:nvSpPr>
        <p:spPr>
          <a:xfrm flipH="1">
            <a:off x="838198" y="6168859"/>
            <a:ext cx="10515601" cy="338554"/>
          </a:xfrm>
          <a:prstGeom prst="rect">
            <a:avLst/>
          </a:prstGeom>
          <a:noFill/>
        </p:spPr>
        <p:txBody>
          <a:bodyPr wrap="square" rtlCol="0">
            <a:spAutoFit/>
          </a:bodyPr>
          <a:lstStyle/>
          <a:p>
            <a:pPr algn="ctr"/>
            <a:r>
              <a:rPr lang="de-DE" sz="1600" dirty="0"/>
              <a:t>(Alle Links abgerufen am 28.01.2022)</a:t>
            </a:r>
          </a:p>
        </p:txBody>
      </p:sp>
    </p:spTree>
    <p:extLst>
      <p:ext uri="{BB962C8B-B14F-4D97-AF65-F5344CB8AC3E}">
        <p14:creationId xmlns:p14="http://schemas.microsoft.com/office/powerpoint/2010/main" val="160445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A54C1A-E829-2E4A-9D0C-9F1062810081}"/>
              </a:ext>
            </a:extLst>
          </p:cNvPr>
          <p:cNvSpPr>
            <a:spLocks noGrp="1"/>
          </p:cNvSpPr>
          <p:nvPr>
            <p:ph type="title"/>
          </p:nvPr>
        </p:nvSpPr>
        <p:spPr/>
        <p:txBody>
          <a:bodyPr/>
          <a:lstStyle/>
          <a:p>
            <a:pPr algn="ctr"/>
            <a:r>
              <a:rPr lang="de-DE" b="1" dirty="0"/>
              <a:t>Quellen</a:t>
            </a:r>
          </a:p>
        </p:txBody>
      </p:sp>
      <p:sp>
        <p:nvSpPr>
          <p:cNvPr id="3" name="Inhaltsplatzhalter 2">
            <a:extLst>
              <a:ext uri="{FF2B5EF4-FFF2-40B4-BE49-F238E27FC236}">
                <a16:creationId xmlns:a16="http://schemas.microsoft.com/office/drawing/2014/main" id="{E2288565-3094-ED4D-BF46-635995650EB0}"/>
              </a:ext>
            </a:extLst>
          </p:cNvPr>
          <p:cNvSpPr>
            <a:spLocks noGrp="1"/>
          </p:cNvSpPr>
          <p:nvPr>
            <p:ph idx="1"/>
          </p:nvPr>
        </p:nvSpPr>
        <p:spPr>
          <a:xfrm>
            <a:off x="838200" y="1773073"/>
            <a:ext cx="10515600" cy="3922877"/>
          </a:xfrm>
        </p:spPr>
        <p:txBody>
          <a:bodyPr>
            <a:normAutofit/>
          </a:bodyPr>
          <a:lstStyle/>
          <a:p>
            <a:r>
              <a:rPr lang="de-DE" sz="1600" dirty="0">
                <a:hlinkClick r:id="rId3"/>
              </a:rPr>
              <a:t>https://en.wikipedia.org/wiki/Entropy_(computing)</a:t>
            </a:r>
            <a:endParaRPr lang="de-DE" sz="1600" dirty="0"/>
          </a:p>
          <a:p>
            <a:r>
              <a:rPr lang="de-DE" sz="1600" dirty="0">
                <a:hlinkClick r:id="rId4"/>
              </a:rPr>
              <a:t>https://stackoverflow.com/questions/1558321/how-do-i-generate-random-numbers-in-a-microcontroller-efficiently</a:t>
            </a:r>
            <a:endParaRPr lang="de-DE" sz="1600" dirty="0"/>
          </a:p>
          <a:p>
            <a:r>
              <a:rPr lang="de-DE" sz="1600" dirty="0">
                <a:hlinkClick r:id="rId5"/>
              </a:rPr>
              <a:t>https://en.wikipedia.org/wiki/RDRAND</a:t>
            </a:r>
            <a:endParaRPr lang="de-DE" sz="1600" dirty="0"/>
          </a:p>
          <a:p>
            <a:r>
              <a:rPr lang="de-DE" sz="1600" dirty="0">
                <a:hlinkClick r:id="rId6"/>
              </a:rPr>
              <a:t>https://stackoverflow.com/questions/26771329/is-there-any-legitimate-use-for-intels-rdrand</a:t>
            </a:r>
            <a:endParaRPr lang="de-DE" sz="1600" dirty="0"/>
          </a:p>
          <a:p>
            <a:r>
              <a:rPr lang="de-DE" sz="1600" dirty="0">
                <a:hlinkClick r:id="rId7"/>
              </a:rPr>
              <a:t>https://en.wikipedia.org/wiki/Pseudorandom_number_generator</a:t>
            </a:r>
            <a:endParaRPr lang="de-DE" sz="1600" dirty="0"/>
          </a:p>
          <a:p>
            <a:r>
              <a:rPr lang="de-DE" sz="1600" dirty="0">
                <a:hlinkClick r:id="rId8"/>
              </a:rPr>
              <a:t>https://en.wikipedia.org/wiki/Random_number_generation</a:t>
            </a:r>
            <a:endParaRPr lang="de-DE" sz="1600" dirty="0"/>
          </a:p>
          <a:p>
            <a:r>
              <a:rPr lang="de-DE" sz="1600" dirty="0">
                <a:hlinkClick r:id="rId9"/>
              </a:rPr>
              <a:t>https://en.wikipedia.org/wiki/Linear_congruential_generator</a:t>
            </a:r>
            <a:r>
              <a:rPr lang="de-DE" sz="1600" dirty="0"/>
              <a:t> (en) bzw. </a:t>
            </a:r>
            <a:r>
              <a:rPr lang="de-DE" sz="1600" dirty="0">
                <a:hlinkClick r:id="rId10"/>
              </a:rPr>
              <a:t>https://de.wikipedia.org/wiki/Kongruenzgenerator</a:t>
            </a:r>
            <a:r>
              <a:rPr lang="de-DE" sz="1600" dirty="0"/>
              <a:t> (de)</a:t>
            </a:r>
          </a:p>
          <a:p>
            <a:r>
              <a:rPr lang="de-DE" sz="1600" dirty="0">
                <a:hlinkClick r:id="rId11"/>
              </a:rPr>
              <a:t>https://www.random.org/</a:t>
            </a:r>
            <a:endParaRPr lang="de-DE" sz="1600" dirty="0"/>
          </a:p>
          <a:p>
            <a:r>
              <a:rPr lang="de-DE" sz="1600" dirty="0">
                <a:hlinkClick r:id="rId12"/>
              </a:rPr>
              <a:t>https://www.youtube.com/watch?v=1cUUfMeOijg&amp;ab_channel=TomScott</a:t>
            </a:r>
            <a:endParaRPr lang="de-DE" sz="1600" dirty="0"/>
          </a:p>
          <a:p>
            <a:endParaRPr lang="de-DE" sz="1000" dirty="0"/>
          </a:p>
          <a:p>
            <a:endParaRPr lang="de-DE" sz="1000" dirty="0"/>
          </a:p>
          <a:p>
            <a:endParaRPr lang="de-DE" sz="1000" dirty="0"/>
          </a:p>
          <a:p>
            <a:endParaRPr lang="de-DE" sz="1000" dirty="0"/>
          </a:p>
          <a:p>
            <a:endParaRPr lang="de-DE" sz="1000" dirty="0"/>
          </a:p>
          <a:p>
            <a:endParaRPr lang="de-DE" sz="1000" dirty="0"/>
          </a:p>
        </p:txBody>
      </p:sp>
      <p:sp>
        <p:nvSpPr>
          <p:cNvPr id="4" name="Textfeld 3">
            <a:extLst>
              <a:ext uri="{FF2B5EF4-FFF2-40B4-BE49-F238E27FC236}">
                <a16:creationId xmlns:a16="http://schemas.microsoft.com/office/drawing/2014/main" id="{249FE1D2-EB3E-4E67-B891-C65326936316}"/>
              </a:ext>
            </a:extLst>
          </p:cNvPr>
          <p:cNvSpPr txBox="1"/>
          <p:nvPr/>
        </p:nvSpPr>
        <p:spPr>
          <a:xfrm>
            <a:off x="809625" y="5924550"/>
            <a:ext cx="10544175" cy="369332"/>
          </a:xfrm>
          <a:prstGeom prst="rect">
            <a:avLst/>
          </a:prstGeom>
          <a:noFill/>
        </p:spPr>
        <p:txBody>
          <a:bodyPr wrap="square" rtlCol="0">
            <a:spAutoFit/>
          </a:bodyPr>
          <a:lstStyle/>
          <a:p>
            <a:pPr algn="ctr"/>
            <a:r>
              <a:rPr lang="de-DE" dirty="0">
                <a:solidFill>
                  <a:schemeClr val="accent1">
                    <a:lumMod val="50000"/>
                  </a:schemeClr>
                </a:solidFill>
              </a:rPr>
              <a:t>&gt; GitHub Repository: https://github.com/Spydr06/Zufallszahlen.git</a:t>
            </a:r>
          </a:p>
        </p:txBody>
      </p:sp>
      <p:cxnSp>
        <p:nvCxnSpPr>
          <p:cNvPr id="6" name="Gerader Verbinder 5">
            <a:extLst>
              <a:ext uri="{FF2B5EF4-FFF2-40B4-BE49-F238E27FC236}">
                <a16:creationId xmlns:a16="http://schemas.microsoft.com/office/drawing/2014/main" id="{121D62EE-C2A4-43D9-8226-C34BFB77714F}"/>
              </a:ext>
            </a:extLst>
          </p:cNvPr>
          <p:cNvCxnSpPr/>
          <p:nvPr/>
        </p:nvCxnSpPr>
        <p:spPr>
          <a:xfrm>
            <a:off x="2992582" y="6293882"/>
            <a:ext cx="622530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74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82E2B1-C8FA-884A-AD32-46A96B40AA5F}"/>
              </a:ext>
            </a:extLst>
          </p:cNvPr>
          <p:cNvSpPr>
            <a:spLocks noGrp="1"/>
          </p:cNvSpPr>
          <p:nvPr>
            <p:ph type="title"/>
          </p:nvPr>
        </p:nvSpPr>
        <p:spPr/>
        <p:txBody>
          <a:bodyPr/>
          <a:lstStyle/>
          <a:p>
            <a:pPr algn="ctr"/>
            <a:r>
              <a:rPr lang="de-DE" b="1" dirty="0"/>
              <a:t>Problem?</a:t>
            </a:r>
          </a:p>
        </p:txBody>
      </p:sp>
      <p:sp>
        <p:nvSpPr>
          <p:cNvPr id="6" name="Pfeil nach rechts 5">
            <a:extLst>
              <a:ext uri="{FF2B5EF4-FFF2-40B4-BE49-F238E27FC236}">
                <a16:creationId xmlns:a16="http://schemas.microsoft.com/office/drawing/2014/main" id="{C7507D23-3B39-F747-A1A5-EDEE364522E4}"/>
              </a:ext>
            </a:extLst>
          </p:cNvPr>
          <p:cNvSpPr/>
          <p:nvPr/>
        </p:nvSpPr>
        <p:spPr>
          <a:xfrm>
            <a:off x="3448050" y="3120965"/>
            <a:ext cx="1538288" cy="536635"/>
          </a:xfrm>
          <a:prstGeom prst="rightArrow">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DF1BFAE-22A4-354D-AFB7-8208EEF71F4D}"/>
              </a:ext>
            </a:extLst>
          </p:cNvPr>
          <p:cNvSpPr txBox="1"/>
          <p:nvPr/>
        </p:nvSpPr>
        <p:spPr>
          <a:xfrm>
            <a:off x="1757363" y="5107235"/>
            <a:ext cx="1128712" cy="369332"/>
          </a:xfrm>
          <a:prstGeom prst="rect">
            <a:avLst/>
          </a:prstGeom>
          <a:noFill/>
        </p:spPr>
        <p:txBody>
          <a:bodyPr wrap="square" rtlCol="0">
            <a:spAutoFit/>
          </a:bodyPr>
          <a:lstStyle/>
          <a:p>
            <a:r>
              <a:rPr lang="de-DE" dirty="0"/>
              <a:t>Computer</a:t>
            </a:r>
          </a:p>
        </p:txBody>
      </p:sp>
      <p:sp>
        <p:nvSpPr>
          <p:cNvPr id="10" name="Textfeld 9">
            <a:extLst>
              <a:ext uri="{FF2B5EF4-FFF2-40B4-BE49-F238E27FC236}">
                <a16:creationId xmlns:a16="http://schemas.microsoft.com/office/drawing/2014/main" id="{CEBBEA28-9D49-0F45-A054-4588845FC060}"/>
              </a:ext>
            </a:extLst>
          </p:cNvPr>
          <p:cNvSpPr txBox="1"/>
          <p:nvPr/>
        </p:nvSpPr>
        <p:spPr>
          <a:xfrm>
            <a:off x="5977411" y="5107235"/>
            <a:ext cx="909801" cy="369332"/>
          </a:xfrm>
          <a:prstGeom prst="rect">
            <a:avLst/>
          </a:prstGeom>
          <a:noFill/>
        </p:spPr>
        <p:txBody>
          <a:bodyPr wrap="square" rtlCol="0">
            <a:spAutoFit/>
          </a:bodyPr>
          <a:lstStyle/>
          <a:p>
            <a:r>
              <a:rPr lang="de-DE" dirty="0"/>
              <a:t>rechnet</a:t>
            </a:r>
          </a:p>
        </p:txBody>
      </p:sp>
      <p:sp>
        <p:nvSpPr>
          <p:cNvPr id="14" name="Textfeld 13">
            <a:extLst>
              <a:ext uri="{FF2B5EF4-FFF2-40B4-BE49-F238E27FC236}">
                <a16:creationId xmlns:a16="http://schemas.microsoft.com/office/drawing/2014/main" id="{ABE039A9-EE54-B843-8BE4-16D63EF014A1}"/>
              </a:ext>
            </a:extLst>
          </p:cNvPr>
          <p:cNvSpPr txBox="1"/>
          <p:nvPr/>
        </p:nvSpPr>
        <p:spPr>
          <a:xfrm>
            <a:off x="10208612" y="2558399"/>
            <a:ext cx="1067921" cy="1938992"/>
          </a:xfrm>
          <a:prstGeom prst="rect">
            <a:avLst/>
          </a:prstGeom>
          <a:noFill/>
        </p:spPr>
        <p:txBody>
          <a:bodyPr wrap="none" rtlCol="0">
            <a:spAutoFit/>
          </a:bodyPr>
          <a:lstStyle/>
          <a:p>
            <a:r>
              <a:rPr lang="de-DE" sz="12000" b="1" dirty="0">
                <a:latin typeface="Arial Rounded MT Bold" panose="020F0704030504030204" pitchFamily="34" charset="0"/>
              </a:rPr>
              <a:t>?</a:t>
            </a:r>
          </a:p>
        </p:txBody>
      </p:sp>
      <p:sp>
        <p:nvSpPr>
          <p:cNvPr id="17" name="Pfeil nach rechts 16">
            <a:extLst>
              <a:ext uri="{FF2B5EF4-FFF2-40B4-BE49-F238E27FC236}">
                <a16:creationId xmlns:a16="http://schemas.microsoft.com/office/drawing/2014/main" id="{52096375-2061-644E-9C7D-6B0F0CB9C582}"/>
              </a:ext>
            </a:extLst>
          </p:cNvPr>
          <p:cNvSpPr/>
          <p:nvPr/>
        </p:nvSpPr>
        <p:spPr>
          <a:xfrm>
            <a:off x="8075308" y="3112187"/>
            <a:ext cx="1585913" cy="545413"/>
          </a:xfrm>
          <a:prstGeom prst="rightArrow">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95DC0867-7DC0-1D4E-9076-48F12EC2FC64}"/>
              </a:ext>
            </a:extLst>
          </p:cNvPr>
          <p:cNvSpPr txBox="1"/>
          <p:nvPr/>
        </p:nvSpPr>
        <p:spPr>
          <a:xfrm>
            <a:off x="9801225" y="5107235"/>
            <a:ext cx="1653466" cy="369332"/>
          </a:xfrm>
          <a:prstGeom prst="rect">
            <a:avLst/>
          </a:prstGeom>
          <a:noFill/>
        </p:spPr>
        <p:txBody>
          <a:bodyPr wrap="none" rtlCol="0">
            <a:spAutoFit/>
          </a:bodyPr>
          <a:lstStyle/>
          <a:p>
            <a:r>
              <a:rPr lang="de-DE" dirty="0"/>
              <a:t>Zufällige Zahlen</a:t>
            </a:r>
          </a:p>
        </p:txBody>
      </p:sp>
      <p:sp>
        <p:nvSpPr>
          <p:cNvPr id="3" name="Textfeld 2">
            <a:extLst>
              <a:ext uri="{FF2B5EF4-FFF2-40B4-BE49-F238E27FC236}">
                <a16:creationId xmlns:a16="http://schemas.microsoft.com/office/drawing/2014/main" id="{A37202B7-5445-44DA-A521-B236B9063502}"/>
              </a:ext>
            </a:extLst>
          </p:cNvPr>
          <p:cNvSpPr txBox="1"/>
          <p:nvPr/>
        </p:nvSpPr>
        <p:spPr>
          <a:xfrm>
            <a:off x="5428623" y="2644170"/>
            <a:ext cx="1804989" cy="1569660"/>
          </a:xfrm>
          <a:prstGeom prst="rect">
            <a:avLst/>
          </a:prstGeom>
          <a:noFill/>
        </p:spPr>
        <p:txBody>
          <a:bodyPr wrap="square" rtlCol="0">
            <a:spAutoFit/>
          </a:bodyPr>
          <a:lstStyle/>
          <a:p>
            <a:r>
              <a:rPr lang="de-DE" sz="9600" dirty="0"/>
              <a:t>⚙️</a:t>
            </a:r>
          </a:p>
        </p:txBody>
      </p:sp>
      <p:sp>
        <p:nvSpPr>
          <p:cNvPr id="4" name="Textfeld 3">
            <a:extLst>
              <a:ext uri="{FF2B5EF4-FFF2-40B4-BE49-F238E27FC236}">
                <a16:creationId xmlns:a16="http://schemas.microsoft.com/office/drawing/2014/main" id="{B692EDB6-49AB-4415-AA7E-C383F10CC797}"/>
              </a:ext>
            </a:extLst>
          </p:cNvPr>
          <p:cNvSpPr txBox="1"/>
          <p:nvPr/>
        </p:nvSpPr>
        <p:spPr>
          <a:xfrm>
            <a:off x="6335949" y="3309836"/>
            <a:ext cx="909801" cy="1107996"/>
          </a:xfrm>
          <a:prstGeom prst="rect">
            <a:avLst/>
          </a:prstGeom>
          <a:noFill/>
        </p:spPr>
        <p:txBody>
          <a:bodyPr wrap="square" rtlCol="0">
            <a:spAutoFit/>
          </a:bodyPr>
          <a:lstStyle/>
          <a:p>
            <a:r>
              <a:rPr lang="de-DE" sz="6600" dirty="0"/>
              <a:t>⚙️</a:t>
            </a:r>
          </a:p>
        </p:txBody>
      </p:sp>
      <p:sp>
        <p:nvSpPr>
          <p:cNvPr id="7" name="Textfeld 6">
            <a:extLst>
              <a:ext uri="{FF2B5EF4-FFF2-40B4-BE49-F238E27FC236}">
                <a16:creationId xmlns:a16="http://schemas.microsoft.com/office/drawing/2014/main" id="{622DBA78-6908-4279-B05A-38227AC6CEF7}"/>
              </a:ext>
            </a:extLst>
          </p:cNvPr>
          <p:cNvSpPr txBox="1"/>
          <p:nvPr/>
        </p:nvSpPr>
        <p:spPr>
          <a:xfrm>
            <a:off x="5428623" y="3657600"/>
            <a:ext cx="907326" cy="1015663"/>
          </a:xfrm>
          <a:prstGeom prst="rect">
            <a:avLst/>
          </a:prstGeom>
          <a:noFill/>
        </p:spPr>
        <p:txBody>
          <a:bodyPr wrap="square" rtlCol="0">
            <a:spAutoFit/>
          </a:bodyPr>
          <a:lstStyle/>
          <a:p>
            <a:r>
              <a:rPr lang="de-DE" sz="6000" dirty="0"/>
              <a:t>⚙️</a:t>
            </a:r>
          </a:p>
        </p:txBody>
      </p:sp>
      <p:sp>
        <p:nvSpPr>
          <p:cNvPr id="11" name="Textfeld 10">
            <a:extLst>
              <a:ext uri="{FF2B5EF4-FFF2-40B4-BE49-F238E27FC236}">
                <a16:creationId xmlns:a16="http://schemas.microsoft.com/office/drawing/2014/main" id="{335E37A1-1029-405F-B553-106AB137E3F1}"/>
              </a:ext>
            </a:extLst>
          </p:cNvPr>
          <p:cNvSpPr txBox="1"/>
          <p:nvPr/>
        </p:nvSpPr>
        <p:spPr>
          <a:xfrm>
            <a:off x="1373412" y="2525006"/>
            <a:ext cx="1733550" cy="1569660"/>
          </a:xfrm>
          <a:prstGeom prst="rect">
            <a:avLst/>
          </a:prstGeom>
          <a:noFill/>
        </p:spPr>
        <p:txBody>
          <a:bodyPr wrap="square" rtlCol="0">
            <a:spAutoFit/>
          </a:bodyPr>
          <a:lstStyle/>
          <a:p>
            <a:r>
              <a:rPr lang="de-DE" sz="9600" dirty="0"/>
              <a:t>💻</a:t>
            </a:r>
          </a:p>
        </p:txBody>
      </p:sp>
    </p:spTree>
    <p:extLst>
      <p:ext uri="{BB962C8B-B14F-4D97-AF65-F5344CB8AC3E}">
        <p14:creationId xmlns:p14="http://schemas.microsoft.com/office/powerpoint/2010/main" val="16872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build="allAtOnce"/>
      <p:bldP spid="10" grpId="0"/>
      <p:bldP spid="14" grpId="0"/>
      <p:bldP spid="17" grpId="0" animBg="1"/>
      <p:bldP spid="18" grpId="0"/>
      <p:bldP spid="3" grpId="0"/>
      <p:bldP spid="4" grpId="0"/>
      <p:bldP spid="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2FE68-A858-9440-9636-6C82A5AEEE83}"/>
              </a:ext>
            </a:extLst>
          </p:cNvPr>
          <p:cNvSpPr>
            <a:spLocks noGrp="1"/>
          </p:cNvSpPr>
          <p:nvPr>
            <p:ph type="title"/>
          </p:nvPr>
        </p:nvSpPr>
        <p:spPr/>
        <p:txBody>
          <a:bodyPr/>
          <a:lstStyle/>
          <a:p>
            <a:pPr algn="ctr"/>
            <a:r>
              <a:rPr lang="de-DE" b="1" dirty="0"/>
              <a:t>Quasizufallszahlen </a:t>
            </a:r>
          </a:p>
        </p:txBody>
      </p:sp>
      <p:sp>
        <p:nvSpPr>
          <p:cNvPr id="3" name="Inhaltsplatzhalter 2">
            <a:extLst>
              <a:ext uri="{FF2B5EF4-FFF2-40B4-BE49-F238E27FC236}">
                <a16:creationId xmlns:a16="http://schemas.microsoft.com/office/drawing/2014/main" id="{894810EE-808F-BF4F-AD6B-41B0E2AA21D8}"/>
              </a:ext>
            </a:extLst>
          </p:cNvPr>
          <p:cNvSpPr>
            <a:spLocks noGrp="1"/>
          </p:cNvSpPr>
          <p:nvPr>
            <p:ph idx="1"/>
          </p:nvPr>
        </p:nvSpPr>
        <p:spPr/>
        <p:txBody>
          <a:bodyPr/>
          <a:lstStyle/>
          <a:p>
            <a:r>
              <a:rPr lang="de-DE" dirty="0"/>
              <a:t>Nur zufällig scheinend </a:t>
            </a:r>
          </a:p>
          <a:p>
            <a:r>
              <a:rPr lang="de-DE" dirty="0"/>
              <a:t>Durch verschiedene Algorithmen berechnet</a:t>
            </a:r>
          </a:p>
          <a:p>
            <a:r>
              <a:rPr lang="de-DE" dirty="0"/>
              <a:t>Entstehen durch Verrechnungen mit </a:t>
            </a:r>
          </a:p>
          <a:p>
            <a:pPr marL="0" indent="0">
              <a:buNone/>
            </a:pPr>
            <a:r>
              <a:rPr lang="de-DE" dirty="0"/>
              <a:t>   Primzahlen</a:t>
            </a:r>
          </a:p>
          <a:p>
            <a:pPr marL="0" indent="0">
              <a:buNone/>
            </a:pPr>
            <a:endParaRPr lang="de-DE" dirty="0"/>
          </a:p>
          <a:p>
            <a:pPr marL="0" indent="0">
              <a:buNone/>
            </a:pPr>
            <a:r>
              <a:rPr lang="de-DE" dirty="0">
                <a:sym typeface="Wingdings" panose="05000000000000000000" pitchFamily="2" charset="2"/>
              </a:rPr>
              <a:t> Linearer </a:t>
            </a:r>
            <a:r>
              <a:rPr lang="de-DE" dirty="0"/>
              <a:t>Kongruenzgenerator</a:t>
            </a:r>
          </a:p>
          <a:p>
            <a:pPr marL="0" indent="0">
              <a:buNone/>
            </a:pPr>
            <a:endParaRPr lang="de-DE" dirty="0"/>
          </a:p>
          <a:p>
            <a:endParaRPr lang="de-DE" dirty="0"/>
          </a:p>
        </p:txBody>
      </p:sp>
    </p:spTree>
    <p:extLst>
      <p:ext uri="{BB962C8B-B14F-4D97-AF65-F5344CB8AC3E}">
        <p14:creationId xmlns:p14="http://schemas.microsoft.com/office/powerpoint/2010/main" val="8363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F2F55775-146A-48DC-A3DF-5558A44D021B}"/>
              </a:ext>
            </a:extLst>
          </p:cNvPr>
          <p:cNvPicPr>
            <a:picLocks noGrp="1" noChangeAspect="1"/>
          </p:cNvPicPr>
          <p:nvPr>
            <p:ph idx="1"/>
          </p:nvPr>
        </p:nvPicPr>
        <p:blipFill>
          <a:blip r:embed="rId3"/>
          <a:stretch>
            <a:fillRect/>
          </a:stretch>
        </p:blipFill>
        <p:spPr bwMode="auto">
          <a:xfrm>
            <a:off x="0" y="158750"/>
            <a:ext cx="12192000" cy="6540499"/>
          </a:xfrm>
        </p:spPr>
      </p:pic>
      <p:pic>
        <p:nvPicPr>
          <p:cNvPr id="3" name="Grafik 2">
            <a:extLst>
              <a:ext uri="{FF2B5EF4-FFF2-40B4-BE49-F238E27FC236}">
                <a16:creationId xmlns:a16="http://schemas.microsoft.com/office/drawing/2014/main" id="{0ECE1779-78D1-4C7A-A0B9-A0C40488C424}"/>
              </a:ext>
            </a:extLst>
          </p:cNvPr>
          <p:cNvPicPr>
            <a:picLocks noChangeAspect="1"/>
          </p:cNvPicPr>
          <p:nvPr/>
        </p:nvPicPr>
        <p:blipFill>
          <a:blip r:embed="rId4"/>
          <a:stretch>
            <a:fillRect/>
          </a:stretch>
        </p:blipFill>
        <p:spPr>
          <a:xfrm>
            <a:off x="4540480" y="2908364"/>
            <a:ext cx="3682540" cy="1041270"/>
          </a:xfrm>
          <a:prstGeom prst="rect">
            <a:avLst/>
          </a:prstGeom>
        </p:spPr>
      </p:pic>
    </p:spTree>
    <p:extLst>
      <p:ext uri="{BB962C8B-B14F-4D97-AF65-F5344CB8AC3E}">
        <p14:creationId xmlns:p14="http://schemas.microsoft.com/office/powerpoint/2010/main" val="54712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12" name="Inhaltsplatzhalter 11">
            <a:extLst>
              <a:ext uri="{FF2B5EF4-FFF2-40B4-BE49-F238E27FC236}">
                <a16:creationId xmlns:a16="http://schemas.microsoft.com/office/drawing/2014/main" id="{0D0B6A65-BE71-4361-95E2-CD7EA682DC98}"/>
              </a:ext>
            </a:extLst>
          </p:cNvPr>
          <p:cNvPicPr>
            <a:picLocks noGrp="1" noChangeAspect="1"/>
          </p:cNvPicPr>
          <p:nvPr>
            <p:ph idx="1"/>
          </p:nvPr>
        </p:nvPicPr>
        <p:blipFill>
          <a:blip r:embed="rId3"/>
          <a:stretch>
            <a:fillRect/>
          </a:stretch>
        </p:blipFill>
        <p:spPr>
          <a:xfrm>
            <a:off x="0" y="158750"/>
            <a:ext cx="12192000" cy="6540499"/>
          </a:xfrm>
        </p:spPr>
      </p:pic>
      <p:sp>
        <p:nvSpPr>
          <p:cNvPr id="13" name="Pfeil: nach rechts 12">
            <a:extLst>
              <a:ext uri="{FF2B5EF4-FFF2-40B4-BE49-F238E27FC236}">
                <a16:creationId xmlns:a16="http://schemas.microsoft.com/office/drawing/2014/main" id="{C8F0D408-9E47-4F33-B09E-71C2785C53FD}"/>
              </a:ext>
            </a:extLst>
          </p:cNvPr>
          <p:cNvSpPr/>
          <p:nvPr/>
        </p:nvSpPr>
        <p:spPr>
          <a:xfrm>
            <a:off x="1935804" y="836580"/>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0D008CFB-5ABF-49F4-85AD-72EA94650B26}"/>
              </a:ext>
            </a:extLst>
          </p:cNvPr>
          <p:cNvSpPr/>
          <p:nvPr/>
        </p:nvSpPr>
        <p:spPr>
          <a:xfrm>
            <a:off x="1935804" y="1196503"/>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D95827E3-9F26-44FF-B24F-3810BCE88022}"/>
              </a:ext>
            </a:extLst>
          </p:cNvPr>
          <p:cNvSpPr txBox="1"/>
          <p:nvPr/>
        </p:nvSpPr>
        <p:spPr>
          <a:xfrm>
            <a:off x="739301" y="688671"/>
            <a:ext cx="1196503" cy="1015663"/>
          </a:xfrm>
          <a:prstGeom prst="rect">
            <a:avLst/>
          </a:prstGeom>
          <a:noFill/>
        </p:spPr>
        <p:txBody>
          <a:bodyPr wrap="square" rtlCol="0">
            <a:spAutoFit/>
          </a:bodyPr>
          <a:lstStyle/>
          <a:p>
            <a:r>
              <a:rPr lang="de-DE" sz="6000" dirty="0"/>
              <a:t>📦</a:t>
            </a:r>
          </a:p>
        </p:txBody>
      </p:sp>
    </p:spTree>
    <p:extLst>
      <p:ext uri="{BB962C8B-B14F-4D97-AF65-F5344CB8AC3E}">
        <p14:creationId xmlns:p14="http://schemas.microsoft.com/office/powerpoint/2010/main" val="499513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B8D0882F-7DDB-48DE-85DC-0D3D3BE85884}"/>
              </a:ext>
            </a:extLst>
          </p:cNvPr>
          <p:cNvPicPr>
            <a:picLocks noGrp="1" noChangeAspect="1"/>
          </p:cNvPicPr>
          <p:nvPr>
            <p:ph idx="1"/>
          </p:nvPr>
        </p:nvPicPr>
        <p:blipFill>
          <a:blip r:embed="rId3"/>
          <a:stretch>
            <a:fillRect/>
          </a:stretch>
        </p:blipFill>
        <p:spPr>
          <a:xfrm>
            <a:off x="0" y="158750"/>
            <a:ext cx="12192000" cy="6540499"/>
          </a:xfrm>
        </p:spPr>
      </p:pic>
      <p:sp>
        <p:nvSpPr>
          <p:cNvPr id="5" name="Pfeil: nach rechts 4">
            <a:extLst>
              <a:ext uri="{FF2B5EF4-FFF2-40B4-BE49-F238E27FC236}">
                <a16:creationId xmlns:a16="http://schemas.microsoft.com/office/drawing/2014/main" id="{73704E2F-8DE4-4DBC-96E4-254F741528D5}"/>
              </a:ext>
            </a:extLst>
          </p:cNvPr>
          <p:cNvSpPr/>
          <p:nvPr/>
        </p:nvSpPr>
        <p:spPr>
          <a:xfrm>
            <a:off x="1935804" y="1874805"/>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D1B28224-62EB-4FF1-8177-4B20CBDC3D6B}"/>
              </a:ext>
            </a:extLst>
          </p:cNvPr>
          <p:cNvSpPr txBox="1"/>
          <p:nvPr/>
        </p:nvSpPr>
        <p:spPr>
          <a:xfrm>
            <a:off x="714375" y="1546934"/>
            <a:ext cx="914400" cy="1015663"/>
          </a:xfrm>
          <a:prstGeom prst="rect">
            <a:avLst/>
          </a:prstGeom>
          <a:noFill/>
        </p:spPr>
        <p:txBody>
          <a:bodyPr wrap="square" rtlCol="0">
            <a:spAutoFit/>
          </a:bodyPr>
          <a:lstStyle/>
          <a:p>
            <a:r>
              <a:rPr lang="de-DE" sz="6000" dirty="0"/>
              <a:t>🔁</a:t>
            </a:r>
          </a:p>
        </p:txBody>
      </p:sp>
    </p:spTree>
    <p:extLst>
      <p:ext uri="{BB962C8B-B14F-4D97-AF65-F5344CB8AC3E}">
        <p14:creationId xmlns:p14="http://schemas.microsoft.com/office/powerpoint/2010/main" val="179101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FB1F6C9E-2A4C-4456-9DDD-A7A1C333BF79}"/>
              </a:ext>
            </a:extLst>
          </p:cNvPr>
          <p:cNvPicPr>
            <a:picLocks noGrp="1" noChangeAspect="1"/>
          </p:cNvPicPr>
          <p:nvPr>
            <p:ph idx="1"/>
          </p:nvPr>
        </p:nvPicPr>
        <p:blipFill>
          <a:blip r:embed="rId3"/>
          <a:stretch>
            <a:fillRect/>
          </a:stretch>
        </p:blipFill>
        <p:spPr>
          <a:xfrm>
            <a:off x="0" y="158750"/>
            <a:ext cx="12192000" cy="6540499"/>
          </a:xfrm>
        </p:spPr>
      </p:pic>
      <p:sp>
        <p:nvSpPr>
          <p:cNvPr id="5" name="Pfeil: nach rechts 4">
            <a:extLst>
              <a:ext uri="{FF2B5EF4-FFF2-40B4-BE49-F238E27FC236}">
                <a16:creationId xmlns:a16="http://schemas.microsoft.com/office/drawing/2014/main" id="{96B456C1-F6A7-4160-A8F6-B2AD8AEF1461}"/>
              </a:ext>
            </a:extLst>
          </p:cNvPr>
          <p:cNvSpPr/>
          <p:nvPr/>
        </p:nvSpPr>
        <p:spPr>
          <a:xfrm>
            <a:off x="1935804" y="2198452"/>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EB8F8C0A-8D30-4B77-BC68-4DC2C1F185F2}"/>
              </a:ext>
            </a:extLst>
          </p:cNvPr>
          <p:cNvSpPr txBox="1"/>
          <p:nvPr/>
        </p:nvSpPr>
        <p:spPr>
          <a:xfrm>
            <a:off x="0" y="1993692"/>
            <a:ext cx="2840477" cy="769441"/>
          </a:xfrm>
          <a:prstGeom prst="rect">
            <a:avLst/>
          </a:prstGeom>
          <a:noFill/>
        </p:spPr>
        <p:txBody>
          <a:bodyPr wrap="square" rtlCol="0">
            <a:spAutoFit/>
          </a:bodyPr>
          <a:lstStyle/>
          <a:p>
            <a:r>
              <a:rPr lang="de-DE" sz="4400" dirty="0">
                <a:solidFill>
                  <a:schemeClr val="bg1">
                    <a:lumMod val="95000"/>
                  </a:schemeClr>
                </a:solidFill>
              </a:rPr>
              <a:t>0️⃣…🔟</a:t>
            </a:r>
          </a:p>
        </p:txBody>
      </p:sp>
    </p:spTree>
    <p:extLst>
      <p:ext uri="{BB962C8B-B14F-4D97-AF65-F5344CB8AC3E}">
        <p14:creationId xmlns:p14="http://schemas.microsoft.com/office/powerpoint/2010/main" val="2596084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0B10"/>
        </a:solidFill>
        <a:effectLst/>
      </p:bgPr>
    </p:bg>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F6B3CF98-1AFB-422F-93F8-FE26C234090B}"/>
              </a:ext>
            </a:extLst>
          </p:cNvPr>
          <p:cNvPicPr>
            <a:picLocks noGrp="1" noChangeAspect="1"/>
          </p:cNvPicPr>
          <p:nvPr>
            <p:ph idx="1"/>
          </p:nvPr>
        </p:nvPicPr>
        <p:blipFill>
          <a:blip r:embed="rId3"/>
          <a:stretch>
            <a:fillRect/>
          </a:stretch>
        </p:blipFill>
        <p:spPr>
          <a:xfrm>
            <a:off x="0" y="158750"/>
            <a:ext cx="12192000" cy="6540499"/>
          </a:xfrm>
        </p:spPr>
      </p:pic>
      <p:sp>
        <p:nvSpPr>
          <p:cNvPr id="5" name="Pfeil: nach rechts 4">
            <a:extLst>
              <a:ext uri="{FF2B5EF4-FFF2-40B4-BE49-F238E27FC236}">
                <a16:creationId xmlns:a16="http://schemas.microsoft.com/office/drawing/2014/main" id="{6062307B-AED5-4CF8-B077-D3C516036724}"/>
              </a:ext>
            </a:extLst>
          </p:cNvPr>
          <p:cNvSpPr/>
          <p:nvPr/>
        </p:nvSpPr>
        <p:spPr>
          <a:xfrm>
            <a:off x="1935804" y="2551080"/>
            <a:ext cx="807396" cy="359923"/>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B619716D-1722-4728-895E-49F00EFC7918}"/>
              </a:ext>
            </a:extLst>
          </p:cNvPr>
          <p:cNvSpPr txBox="1"/>
          <p:nvPr/>
        </p:nvSpPr>
        <p:spPr>
          <a:xfrm>
            <a:off x="694759" y="2152650"/>
            <a:ext cx="1241045" cy="1015663"/>
          </a:xfrm>
          <a:prstGeom prst="rect">
            <a:avLst/>
          </a:prstGeom>
          <a:noFill/>
        </p:spPr>
        <p:txBody>
          <a:bodyPr wrap="none" rtlCol="0">
            <a:spAutoFit/>
          </a:bodyPr>
          <a:lstStyle/>
          <a:p>
            <a:r>
              <a:rPr lang="de-DE" sz="6000" dirty="0"/>
              <a:t>🖨</a:t>
            </a:r>
          </a:p>
        </p:txBody>
      </p:sp>
    </p:spTree>
    <p:extLst>
      <p:ext uri="{BB962C8B-B14F-4D97-AF65-F5344CB8AC3E}">
        <p14:creationId xmlns:p14="http://schemas.microsoft.com/office/powerpoint/2010/main" val="279148321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1158</Words>
  <Application>Microsoft Office PowerPoint</Application>
  <PresentationFormat>Breitbild</PresentationFormat>
  <Paragraphs>128</Paragraphs>
  <Slides>27</Slides>
  <Notes>27</Notes>
  <HiddenSlides>0</HiddenSlides>
  <MMClips>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27</vt:i4>
      </vt:variant>
    </vt:vector>
  </HeadingPairs>
  <TitlesOfParts>
    <vt:vector size="33" baseType="lpstr">
      <vt:lpstr>Arial</vt:lpstr>
      <vt:lpstr>Arial Rounded MT Bold</vt:lpstr>
      <vt:lpstr>Calibri</vt:lpstr>
      <vt:lpstr>Calibri Light</vt:lpstr>
      <vt:lpstr>Wingdings</vt:lpstr>
      <vt:lpstr>Office</vt:lpstr>
      <vt:lpstr>Wie Computer zufällige Zahlen generieren</vt:lpstr>
      <vt:lpstr>Wofür braucht man Zufallszahlen?</vt:lpstr>
      <vt:lpstr>Problem?</vt:lpstr>
      <vt:lpstr>Quasizufallszahlen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Lösungsansätze</vt:lpstr>
      <vt:lpstr>PowerPoint-Präsentation</vt:lpstr>
      <vt:lpstr>PowerPoint-Präsentation</vt:lpstr>
      <vt:lpstr>Umsetzungen</vt:lpstr>
      <vt:lpstr>Fazit</vt:lpstr>
      <vt:lpstr>Bildquellen</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Wie Computer zufällige Zahlen generieren</dc:title>
  <dc:creator>Markus Brücker</dc:creator>
  <cp:lastModifiedBy>Felix Wagenknecht</cp:lastModifiedBy>
  <cp:revision>40</cp:revision>
  <dcterms:created xsi:type="dcterms:W3CDTF">2021-12-19T21:04:56Z</dcterms:created>
  <dcterms:modified xsi:type="dcterms:W3CDTF">2022-01-30T15:16:27Z</dcterms:modified>
</cp:coreProperties>
</file>